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6"/>
  </p:notesMasterIdLst>
  <p:sldIdLst>
    <p:sldId id="258" r:id="rId2"/>
    <p:sldId id="259" r:id="rId3"/>
    <p:sldId id="260" r:id="rId4"/>
    <p:sldId id="280" r:id="rId5"/>
    <p:sldId id="281" r:id="rId6"/>
    <p:sldId id="283" r:id="rId7"/>
    <p:sldId id="284" r:id="rId8"/>
    <p:sldId id="285" r:id="rId9"/>
    <p:sldId id="286" r:id="rId10"/>
    <p:sldId id="287" r:id="rId11"/>
    <p:sldId id="291" r:id="rId12"/>
    <p:sldId id="294" r:id="rId13"/>
    <p:sldId id="292" r:id="rId14"/>
    <p:sldId id="295" r:id="rId15"/>
  </p:sldIdLst>
  <p:sldSz cx="24384000" cy="13716000"/>
  <p:notesSz cx="6858000" cy="9144000"/>
  <p:embeddedFontLst>
    <p:embeddedFont>
      <p:font typeface="Microsoft JhengHei" panose="020B0604030504040204" pitchFamily="34" charset="-120"/>
      <p:regular r:id="rId17"/>
      <p:bold r:id="rId18"/>
    </p:embeddedFont>
    <p:embeddedFont>
      <p:font typeface="Helvetica Neue" panose="02000503000000020004" pitchFamily="2" charset="0"/>
      <p:regular r:id="rId19"/>
      <p:bold r:id="rId20"/>
      <p:italic r:id="rId21"/>
      <p:boldItalic r:id="rId22"/>
    </p:embeddedFont>
    <p:embeddedFont>
      <p:font typeface="Helvetica Neue Light" panose="0200040300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63144A-ADC2-4952-B690-57737DE84C9D}">
  <a:tblStyle styleId="{4C63144A-ADC2-4952-B690-57737DE84C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5"/>
    <p:restoredTop sz="84041"/>
  </p:normalViewPr>
  <p:slideViewPr>
    <p:cSldViewPr snapToGrid="0">
      <p:cViewPr varScale="1">
        <p:scale>
          <a:sx n="49" d="100"/>
          <a:sy n="49" d="100"/>
        </p:scale>
        <p:origin x="984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859a49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g4859a49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各位好，我們是學員自組題第</a:t>
            </a:r>
            <a:r>
              <a:rPr lang="en-US" altLang="zh-TW" dirty="0"/>
              <a:t>49</a:t>
            </a:r>
            <a:r>
              <a:rPr lang="zh-CN" altLang="en-US" dirty="0"/>
              <a:t>組</a:t>
            </a:r>
            <a:r>
              <a:rPr lang="zh-TW" altLang="en-US" dirty="0"/>
              <a:t>，題目為優倒自動垃圾分類機，我們的</a:t>
            </a:r>
            <a:r>
              <a:rPr lang="en-US" altLang="zh-TW" dirty="0" err="1"/>
              <a:t>yodo</a:t>
            </a:r>
            <a:r>
              <a:rPr lang="zh-CN" altLang="en-US" dirty="0"/>
              <a:t>是</a:t>
            </a:r>
            <a:r>
              <a:rPr lang="en-US" altLang="zh-CN" dirty="0"/>
              <a:t> you only dump once </a:t>
            </a:r>
            <a:r>
              <a:rPr lang="zh-CN" altLang="en-US" dirty="0"/>
              <a:t>的意思，組員有以下五位。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d87f35ec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d87f35ec1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那由這兩張圖的數據就可以明顯看出差異，</a:t>
            </a:r>
            <a:r>
              <a:rPr lang="zh-CN" altLang="en-US" dirty="0"/>
              <a:t>其中可以觀察到幾個現象，第一個是在遠距離的辨識中</a:t>
            </a:r>
            <a:r>
              <a:rPr lang="en-US" altLang="zh-CN" dirty="0"/>
              <a:t>Person</a:t>
            </a:r>
            <a:r>
              <a:rPr lang="zh-CN" altLang="en-US" dirty="0"/>
              <a:t>是辨識的最好的，</a:t>
            </a:r>
            <a:r>
              <a:rPr lang="en-US" altLang="zh-TW" sz="2400" dirty="0" err="1"/>
              <a:t>推測可能是因為Person資料與其他類別差異性較大緣故</a:t>
            </a:r>
            <a:r>
              <a:rPr lang="zh-TW" altLang="en-US" sz="2400" dirty="0"/>
              <a:t>，</a:t>
            </a:r>
            <a:r>
              <a:rPr lang="zh-CN" altLang="en-US" dirty="0"/>
              <a:t>另外近距離辨識中，</a:t>
            </a:r>
            <a:r>
              <a:rPr lang="en-US" altLang="zh-CN" dirty="0"/>
              <a:t>Paper</a:t>
            </a:r>
            <a:r>
              <a:rPr lang="zh-CN" altLang="en-US" dirty="0"/>
              <a:t>是三個類別中表現最好的，我們推測可能是</a:t>
            </a:r>
            <a:r>
              <a:rPr lang="en-US" altLang="zh-CN" dirty="0"/>
              <a:t>Paper</a:t>
            </a:r>
            <a:r>
              <a:rPr lang="zh-CN" altLang="en-US" dirty="0"/>
              <a:t>的資料，像是利樂包，鋁箔包跟其他類別的資料有明顯差異的的關係。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d87f35ec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d87f35ec1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最後做一個總結，這次專題所訓練出來的</a:t>
            </a:r>
            <a:r>
              <a:rPr lang="en-US" altLang="zh-TW" dirty="0"/>
              <a:t>model</a:t>
            </a:r>
            <a:r>
              <a:rPr lang="zh-CN" altLang="en-US" dirty="0"/>
              <a:t>在於人的辨識是相當好的，而且也可以同時偵測多個物件，但在辨識時可能會因為物件距離的關係而影響辨識，另外型態相似的物件會有誤判的情況。那我們在經過討論後我們認為，透過設定連續偵測次數的</a:t>
            </a:r>
            <a:r>
              <a:rPr lang="en-US" altLang="zh-CN" dirty="0"/>
              <a:t>threshold</a:t>
            </a:r>
            <a:r>
              <a:rPr lang="zh-CN" altLang="en-US" dirty="0"/>
              <a:t>來避免因為判別錯誤而導致開錯蓋的狀況，或是增加多角度的鏡頭以增加辨識的資訊，讓</a:t>
            </a:r>
            <a:r>
              <a:rPr lang="en-US" altLang="zh-CN" dirty="0"/>
              <a:t>model</a:t>
            </a:r>
            <a:r>
              <a:rPr lang="zh-CN" altLang="en-US" dirty="0"/>
              <a:t>可以以</a:t>
            </a:r>
            <a:r>
              <a:rPr lang="en-US" altLang="zh-CN" dirty="0"/>
              <a:t>voting</a:t>
            </a:r>
            <a:r>
              <a:rPr lang="zh-CN" altLang="en-US" dirty="0"/>
              <a:t>的方式來做判斷。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9688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d8310854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d83108544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在未來，我們對於這個專題整理了幾點建議以及方向，希望可以透過增加訓練影像的質跟量來進一步訓練模型，或是透過調整連續偵測次數、增加鏡頭，又或者是改變辨識方式等可能都是一個提昇準確度不錯的方式。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那以上就是我們本次的報告，謝謝學校所提供的資源以及助教的協助，如果對於我們專題有興趣的也可以之後與我們討論！謝謝各位！。</a:t>
            </a:r>
          </a:p>
        </p:txBody>
      </p:sp>
    </p:spTree>
    <p:extLst>
      <p:ext uri="{BB962C8B-B14F-4D97-AF65-F5344CB8AC3E}">
        <p14:creationId xmlns:p14="http://schemas.microsoft.com/office/powerpoint/2010/main" val="420191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859a49df5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sz="6600" b="0" i="0" u="none" strike="noStrike" cap="none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Helvetica Neue"/>
                <a:sym typeface="Helvetica Neue"/>
              </a:rPr>
              <a:t>垃圾處理或垃圾分類一直以來都是個很重要的問題，不僅僅是在台灣或是國外，我們本次專題的目的，就是希望透過ＡＩ來解決這一個分類問題，透過建立一個電腦視覺即時分類的系統，來提高資源回收</a:t>
            </a:r>
            <a:r>
              <a:rPr lang="zh-CN" altLang="en-US" sz="6600" b="0" i="0" u="none" strike="noStrike" cap="none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Helvetica Neue"/>
                <a:sym typeface="Helvetica Neue"/>
              </a:rPr>
              <a:t>的質跟量，</a:t>
            </a:r>
            <a:r>
              <a:rPr lang="zh-TW" altLang="en-US" sz="6600" b="0" i="0" u="none" strike="noStrike" cap="none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Helvetica Neue"/>
                <a:sym typeface="Helvetica Neue"/>
              </a:rPr>
              <a:t>進一步減少後續可能的回收成本</a:t>
            </a:r>
            <a:r>
              <a:rPr lang="zh-CN" altLang="en-US" sz="6600" b="0" i="0" u="none" strike="noStrike" cap="none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Helvetica Neue"/>
                <a:sym typeface="Helvetica Neue"/>
              </a:rPr>
              <a:t>。</a:t>
            </a:r>
            <a:endParaRPr sz="6600" b="0" i="0" u="none" strike="noStrike" cap="none" dirty="0">
              <a:solidFill>
                <a:srgbClr val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Helvetica Neue"/>
              <a:sym typeface="Helvetica Neue"/>
            </a:endParaRPr>
          </a:p>
        </p:txBody>
      </p:sp>
      <p:sp>
        <p:nvSpPr>
          <p:cNvPr id="93" name="Google Shape;93;g4859a49d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859a49df5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而此次的專題，我們有設定兩個目標，第一個就是訓練一個能夠正確分類三種回收垃圾，分別是寶特瓶、鐵鋁罐、以及紙類與能夠識別人的</a:t>
            </a:r>
            <a:r>
              <a:rPr lang="en-US" altLang="zh-TW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lang="zh-TW" alt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，並且能夠以</a:t>
            </a:r>
            <a:r>
              <a:rPr lang="en-US" altLang="zh-TW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time</a:t>
            </a:r>
            <a:r>
              <a:rPr lang="zh-CN" alt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來進行分類。第二個呢就是將訓練好的</a:t>
            </a:r>
            <a:r>
              <a:rPr lang="en-US" altLang="zh-CN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lang="zh-CN" altLang="en-US" sz="22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與硬體做結合，並且以一個簡單的回收桶的方式呈現，而在這一個半月左右，我們成功的將這兩個目標都達成了。</a:t>
            </a:r>
            <a:endParaRPr lang="en-US" altLang="zh-CN" sz="22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g4859a49df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d831085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d8310854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首先說明一下</a:t>
            </a:r>
            <a:r>
              <a:rPr lang="zh-CN" altLang="en-US" dirty="0"/>
              <a:t>在資料收集的狀況，我們在資料收集的階段總共經歷了三次的更新，從去年各類別的數量不足</a:t>
            </a:r>
            <a:r>
              <a:rPr lang="en-US" altLang="zh-CN" dirty="0"/>
              <a:t>1000</a:t>
            </a:r>
            <a:r>
              <a:rPr lang="zh-CN" altLang="en-US" dirty="0"/>
              <a:t>個，到最新版各類別的數量大致上都有</a:t>
            </a:r>
            <a:r>
              <a:rPr lang="en-US" altLang="zh-CN" dirty="0"/>
              <a:t>5000</a:t>
            </a:r>
            <a:r>
              <a:rPr lang="zh-CN" altLang="en-US" dirty="0"/>
              <a:t>個左右，而總共我們搜集用來訓練的圖片共有</a:t>
            </a:r>
            <a:r>
              <a:rPr lang="en-US" altLang="zh-CN" dirty="0"/>
              <a:t>11200</a:t>
            </a:r>
            <a:r>
              <a:rPr lang="zh-CN" altLang="en-US" dirty="0"/>
              <a:t>張。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d8310854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d83108544_0_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蒐集完圖片後就要來做</a:t>
            </a:r>
            <a:r>
              <a:rPr lang="en-US" altLang="zh-TW" dirty="0"/>
              <a:t>preprocessing</a:t>
            </a:r>
            <a:r>
              <a:rPr lang="zh-CN" altLang="en-US" dirty="0"/>
              <a:t>的步驟，而本次我們是使用網路上現成的</a:t>
            </a:r>
            <a:r>
              <a:rPr lang="en-US" altLang="zh-CN" dirty="0"/>
              <a:t>labeling</a:t>
            </a:r>
            <a:r>
              <a:rPr lang="zh-CN" altLang="en-US" dirty="0"/>
              <a:t>工具，這個工具非常容易使用，介面就如左邊的圖一樣，在完成</a:t>
            </a:r>
            <a:r>
              <a:rPr lang="en-US" altLang="zh-CN" dirty="0"/>
              <a:t>Labeling</a:t>
            </a:r>
            <a:r>
              <a:rPr lang="zh-CN" altLang="en-US" dirty="0"/>
              <a:t>後，這個工具就會輸出一個</a:t>
            </a:r>
            <a:r>
              <a:rPr lang="en-US" altLang="zh-CN" dirty="0"/>
              <a:t>bounding box </a:t>
            </a:r>
            <a:r>
              <a:rPr lang="zh-CN" altLang="en-US" dirty="0"/>
              <a:t>的</a:t>
            </a:r>
            <a:r>
              <a:rPr lang="en-US" altLang="zh-CN" dirty="0"/>
              <a:t>txt</a:t>
            </a:r>
            <a:r>
              <a:rPr lang="zh-CN" altLang="en-US" dirty="0"/>
              <a:t>檔案，再透過這個工具內的另一隻程式就可以將它轉換為</a:t>
            </a:r>
            <a:r>
              <a:rPr lang="en-US" altLang="zh-CN" dirty="0"/>
              <a:t>xml</a:t>
            </a:r>
            <a:r>
              <a:rPr lang="zh-CN" altLang="en-US" dirty="0"/>
              <a:t>格式，也就是我們與圖片一起餵進去</a:t>
            </a:r>
            <a:r>
              <a:rPr lang="en-US" altLang="zh-CN" dirty="0"/>
              <a:t>model</a:t>
            </a:r>
            <a:r>
              <a:rPr lang="zh-CN" altLang="en-US" dirty="0"/>
              <a:t>的檔案。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d8310854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d83108544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那在完成訓練之後，我們開始設計要如何利用這個</a:t>
            </a:r>
            <a:r>
              <a:rPr lang="en-US" altLang="zh-TW" dirty="0"/>
              <a:t>model</a:t>
            </a:r>
            <a:r>
              <a:rPr lang="zh-CN" altLang="en-US" dirty="0"/>
              <a:t>達到分類的效果，而我們是透過</a:t>
            </a:r>
            <a:r>
              <a:rPr lang="en-US" altLang="zh-CN" dirty="0"/>
              <a:t>webcam</a:t>
            </a:r>
            <a:r>
              <a:rPr lang="zh-CN" altLang="en-US" dirty="0"/>
              <a:t>來捕捉即時的畫面，再輸入進</a:t>
            </a:r>
            <a:r>
              <a:rPr lang="en-US" altLang="zh-CN" dirty="0"/>
              <a:t>model</a:t>
            </a:r>
            <a:r>
              <a:rPr lang="zh-CN" altLang="en-US" dirty="0"/>
              <a:t>做預測，</a:t>
            </a:r>
            <a:r>
              <a:rPr lang="en-US" altLang="zh-CN" dirty="0"/>
              <a:t>model</a:t>
            </a:r>
            <a:r>
              <a:rPr lang="zh-CN" altLang="en-US" dirty="0"/>
              <a:t>會輸出每個</a:t>
            </a:r>
            <a:r>
              <a:rPr lang="en-US" altLang="zh-CN" dirty="0"/>
              <a:t>frame</a:t>
            </a:r>
            <a:r>
              <a:rPr lang="zh-CN" altLang="en-US" dirty="0"/>
              <a:t>他的預測結果，那我們首先會判斷畫面中是否有出現人，因為我們不希望發生只有垃圾就開蓋的情況，那如果有人，我們就會開始去計算某個</a:t>
            </a:r>
            <a:r>
              <a:rPr lang="en-US" altLang="zh-CN" dirty="0"/>
              <a:t>class</a:t>
            </a:r>
            <a:r>
              <a:rPr lang="zh-CN" altLang="en-US" dirty="0"/>
              <a:t>是否連續出現，那在這邊我們設定的條件是</a:t>
            </a:r>
            <a:r>
              <a:rPr lang="en-US" altLang="zh-CN" dirty="0"/>
              <a:t>5</a:t>
            </a:r>
            <a:r>
              <a:rPr lang="zh-CN" altLang="en-US" dirty="0"/>
              <a:t>次，若連續出現</a:t>
            </a:r>
            <a:r>
              <a:rPr lang="en-US" altLang="zh-CN" dirty="0"/>
              <a:t>5</a:t>
            </a:r>
            <a:r>
              <a:rPr lang="zh-CN" altLang="en-US" dirty="0"/>
              <a:t>次，就會</a:t>
            </a:r>
            <a:r>
              <a:rPr lang="en-US" altLang="zh-CN" dirty="0"/>
              <a:t>send</a:t>
            </a:r>
            <a:r>
              <a:rPr lang="zh-CN" altLang="en-US" dirty="0"/>
              <a:t>一個訊號給對應的馬達。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d8310854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d83108544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整個硬體的架構像是這樣的，那我們這次是使用</a:t>
            </a:r>
            <a:r>
              <a:rPr lang="en-US" altLang="zh-TW" dirty="0"/>
              <a:t>Nvidia 1050Ti 2G</a:t>
            </a:r>
            <a:r>
              <a:rPr lang="zh-CN" altLang="en-US" dirty="0"/>
              <a:t>的</a:t>
            </a:r>
            <a:r>
              <a:rPr lang="zh-TW" altLang="en-US" dirty="0"/>
              <a:t> </a:t>
            </a:r>
            <a:r>
              <a:rPr lang="en-US" altLang="zh-TW" dirty="0"/>
              <a:t>GPU</a:t>
            </a:r>
            <a:r>
              <a:rPr lang="zh-CN" altLang="en-US" dirty="0"/>
              <a:t>來去做</a:t>
            </a:r>
            <a:r>
              <a:rPr lang="en-US" altLang="zh-CN" dirty="0"/>
              <a:t>prediction</a:t>
            </a:r>
            <a:r>
              <a:rPr lang="zh-CN" altLang="en-US" dirty="0"/>
              <a:t>的，而目前我們最快可以偵測的</a:t>
            </a:r>
            <a:r>
              <a:rPr lang="en-US" altLang="zh-CN" dirty="0"/>
              <a:t>FPS</a:t>
            </a:r>
            <a:r>
              <a:rPr lang="zh-CN" altLang="en-US" dirty="0"/>
              <a:t>大約是</a:t>
            </a:r>
            <a:r>
              <a:rPr lang="en-US" altLang="zh-CN" dirty="0"/>
              <a:t>14</a:t>
            </a:r>
            <a:r>
              <a:rPr lang="zh-CN" altLang="en-US" dirty="0"/>
              <a:t>左右。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d87f35e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d87f35ec1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那接下來呢就要說明一下我們的</a:t>
            </a:r>
            <a:r>
              <a:rPr lang="en-US" altLang="zh-TW" dirty="0"/>
              <a:t>model</a:t>
            </a:r>
            <a:r>
              <a:rPr lang="zh-CN" altLang="en-US" dirty="0"/>
              <a:t>效果如何</a:t>
            </a:r>
            <a:r>
              <a:rPr lang="zh-TW" altLang="en-US" dirty="0"/>
              <a:t>，而針對</a:t>
            </a:r>
            <a:r>
              <a:rPr lang="en-US" altLang="zh-TW" dirty="0"/>
              <a:t>validation</a:t>
            </a:r>
            <a:r>
              <a:rPr lang="zh-CN" altLang="en-US" dirty="0"/>
              <a:t>我們有另外搜集了約</a:t>
            </a:r>
            <a:r>
              <a:rPr lang="en-US" altLang="zh-CN" dirty="0"/>
              <a:t>800</a:t>
            </a:r>
            <a:r>
              <a:rPr lang="zh-CN" altLang="en-US" dirty="0"/>
              <a:t>張左右的</a:t>
            </a:r>
            <a:r>
              <a:rPr lang="en-US" altLang="zh-CN" dirty="0"/>
              <a:t>image</a:t>
            </a:r>
            <a:r>
              <a:rPr lang="zh-CN" altLang="en-US" dirty="0"/>
              <a:t>來做</a:t>
            </a:r>
            <a:r>
              <a:rPr lang="en-US" altLang="zh-CN" dirty="0"/>
              <a:t>validation</a:t>
            </a:r>
            <a:r>
              <a:rPr lang="zh-CN" altLang="en-US" dirty="0"/>
              <a:t>，而這些照片中我們又將它分為近距離跟遠距離的物件。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d87f35ec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d87f35ec1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那透過我們最新的資料集訓練出來的</a:t>
            </a:r>
            <a:r>
              <a:rPr lang="en-US" altLang="zh-TW" dirty="0"/>
              <a:t>yolo model</a:t>
            </a:r>
            <a:r>
              <a:rPr lang="zh-TW" altLang="en-US" dirty="0"/>
              <a:t>，他的</a:t>
            </a:r>
            <a:r>
              <a:rPr lang="en-US" altLang="zh-TW" dirty="0" err="1"/>
              <a:t>mAP</a:t>
            </a:r>
            <a:r>
              <a:rPr lang="zh-CN" altLang="en-US" dirty="0"/>
              <a:t>大約是</a:t>
            </a:r>
            <a:r>
              <a:rPr lang="en-US" altLang="zh-CN" dirty="0"/>
              <a:t>32.4%</a:t>
            </a:r>
            <a:r>
              <a:rPr lang="zh-CN" altLang="en-US" dirty="0"/>
              <a:t>，而可以對照利用</a:t>
            </a:r>
            <a:r>
              <a:rPr lang="en-US" altLang="zh-CN" dirty="0"/>
              <a:t>coco dataset</a:t>
            </a:r>
            <a:r>
              <a:rPr lang="zh-CN" altLang="en-US" dirty="0"/>
              <a:t>訓練的</a:t>
            </a:r>
            <a:r>
              <a:rPr lang="en-US" altLang="zh-CN" dirty="0"/>
              <a:t>Yolov2</a:t>
            </a:r>
            <a:r>
              <a:rPr lang="zh-CN" altLang="en-US" dirty="0"/>
              <a:t>，他的</a:t>
            </a:r>
            <a:r>
              <a:rPr lang="en-US" altLang="zh-CN" dirty="0" err="1"/>
              <a:t>mAP</a:t>
            </a:r>
            <a:r>
              <a:rPr lang="zh-CN" altLang="en-US" dirty="0"/>
              <a:t>大約是</a:t>
            </a:r>
            <a:r>
              <a:rPr lang="en-US" altLang="zh-CN" dirty="0"/>
              <a:t>48.1%</a:t>
            </a:r>
            <a:r>
              <a:rPr lang="zh-CN" altLang="en-US" dirty="0"/>
              <a:t>，針對這個效果，我們推測是因為</a:t>
            </a:r>
            <a:r>
              <a:rPr lang="en-US" altLang="zh-CN" dirty="0"/>
              <a:t>yolov2</a:t>
            </a:r>
            <a:r>
              <a:rPr lang="zh-CN" altLang="en-US" dirty="0"/>
              <a:t>的模型對小物件的辨識，也就是我們遠距離物件的辨識原本就比較不好所導致的。那我們後續依照遠距離與近距離物件個別分析。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大標題 - 中央">
  <p:cSld name="大標題 - 中央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836900" y="7835210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BADC"/>
              </a:buClr>
              <a:buSzPts val="11200"/>
              <a:buFont typeface="Arial"/>
              <a:buNone/>
              <a:defRPr sz="11200" b="0" i="0" u="none" strike="noStrike" cap="none">
                <a:solidFill>
                  <a:srgbClr val="56BAD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2867659" y="7705366"/>
            <a:ext cx="17391040" cy="46200"/>
            <a:chOff x="0" y="0"/>
            <a:chExt cx="17391040" cy="46200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5231700" cy="46200"/>
            </a:xfrm>
            <a:prstGeom prst="rect">
              <a:avLst/>
            </a:prstGeom>
            <a:solidFill>
              <a:srgbClr val="D6696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204271" y="0"/>
              <a:ext cx="6982500" cy="46200"/>
            </a:xfrm>
            <a:prstGeom prst="rect">
              <a:avLst/>
            </a:prstGeom>
            <a:solidFill>
              <a:srgbClr val="EFBA5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2160240" y="0"/>
              <a:ext cx="5230800" cy="46200"/>
            </a:xfrm>
            <a:prstGeom prst="rect">
              <a:avLst/>
            </a:prstGeom>
            <a:solidFill>
              <a:srgbClr val="3068AA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2988204" y="603226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/>
          <a:lstStyle>
            <a:lvl1pPr marL="457200" marR="0" lvl="0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8" name="Google Shape;28;p3" descr="影像"/>
          <p:cNvPicPr preferRelativeResize="0"/>
          <p:nvPr/>
        </p:nvPicPr>
        <p:blipFill rotWithShape="1">
          <a:blip r:embed="rId2">
            <a:alphaModFix amt="18340"/>
          </a:blip>
          <a:srcRect/>
          <a:stretch/>
        </p:blipFill>
        <p:spPr>
          <a:xfrm>
            <a:off x="20350027" y="12985122"/>
            <a:ext cx="3897694" cy="51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>
  <p:cSld name="空白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大標題與項目符號">
  <p:cSld name="大標題與項目符號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8700" cy="8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L="457200" marR="0" lvl="0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46534" y="13558391"/>
            <a:ext cx="24477125" cy="157500"/>
            <a:chOff x="0" y="0"/>
            <a:chExt cx="24477125" cy="157500"/>
          </a:xfrm>
        </p:grpSpPr>
        <p:sp>
          <p:nvSpPr>
            <p:cNvPr id="34" name="Google Shape;34;p4"/>
            <p:cNvSpPr/>
            <p:nvPr/>
          </p:nvSpPr>
          <p:spPr>
            <a:xfrm>
              <a:off x="0" y="0"/>
              <a:ext cx="7363500" cy="157500"/>
            </a:xfrm>
            <a:prstGeom prst="rect">
              <a:avLst/>
            </a:prstGeom>
            <a:solidFill>
              <a:srgbClr val="D6696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324707" y="0"/>
              <a:ext cx="9827700" cy="157500"/>
            </a:xfrm>
            <a:prstGeom prst="rect">
              <a:avLst/>
            </a:prstGeom>
            <a:solidFill>
              <a:srgbClr val="EFBA5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7114825" y="0"/>
              <a:ext cx="7362300" cy="157500"/>
            </a:xfrm>
            <a:prstGeom prst="rect">
              <a:avLst/>
            </a:prstGeom>
            <a:solidFill>
              <a:srgbClr val="3068AA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37" name="Google Shape;37;p4" descr="影像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0383" y="11605138"/>
            <a:ext cx="4119417" cy="1971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4"/>
          <p:cNvCxnSpPr/>
          <p:nvPr/>
        </p:nvCxnSpPr>
        <p:spPr>
          <a:xfrm>
            <a:off x="1202282" y="2011263"/>
            <a:ext cx="21941700" cy="0"/>
          </a:xfrm>
          <a:prstGeom prst="straightConnector1">
            <a:avLst/>
          </a:prstGeom>
          <a:noFill/>
          <a:ln w="25400" cap="flat" cmpd="sng">
            <a:solidFill>
              <a:srgbClr val="262627"/>
            </a:solidFill>
            <a:prstDash val="solid"/>
            <a:miter lim="400000"/>
            <a:headEnd type="none" w="sm" len="sm"/>
            <a:tailEnd type="oval" w="med" len="med"/>
          </a:ln>
        </p:spPr>
      </p:cxnSp>
      <p:pic>
        <p:nvPicPr>
          <p:cNvPr id="39" name="Google Shape;39;p4" descr="影像"/>
          <p:cNvPicPr preferRelativeResize="0"/>
          <p:nvPr/>
        </p:nvPicPr>
        <p:blipFill rotWithShape="1">
          <a:blip r:embed="rId3">
            <a:alphaModFix amt="18340"/>
          </a:blip>
          <a:srcRect/>
          <a:stretch/>
        </p:blipFill>
        <p:spPr>
          <a:xfrm>
            <a:off x="20350027" y="12985122"/>
            <a:ext cx="3897694" cy="51486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上方">
  <p:cSld name="大標題 - 上方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254786" y="575931"/>
            <a:ext cx="15608700" cy="1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項目符號">
  <p:cSld name="項目符號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L="457200" marR="0" lvl="0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6" name="Google Shape;46;p6" descr="影像"/>
          <p:cNvPicPr preferRelativeResize="0"/>
          <p:nvPr/>
        </p:nvPicPr>
        <p:blipFill rotWithShape="1">
          <a:blip r:embed="rId2">
            <a:alphaModFix amt="18340"/>
          </a:blip>
          <a:srcRect/>
          <a:stretch/>
        </p:blipFill>
        <p:spPr>
          <a:xfrm>
            <a:off x="20350027" y="12985122"/>
            <a:ext cx="3897694" cy="51486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照片 - 直式">
  <p:cSld name="照片 - 直式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>
            <a:spLocks noGrp="1"/>
          </p:cNvSpPr>
          <p:nvPr>
            <p:ph type="pic" idx="2"/>
          </p:nvPr>
        </p:nvSpPr>
        <p:spPr>
          <a:xfrm>
            <a:off x="12495609" y="892968"/>
            <a:ext cx="7500900" cy="11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387453" y="6643687"/>
            <a:ext cx="7500900" cy="57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/>
          <a:lstStyle>
            <a:lvl1pPr marL="457200" marR="0" lvl="0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照片 - 水平">
  <p:cSld name="照片 - 水平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>
            <a:spLocks noGrp="1"/>
          </p:cNvSpPr>
          <p:nvPr>
            <p:ph type="pic" idx="2"/>
          </p:nvPr>
        </p:nvSpPr>
        <p:spPr>
          <a:xfrm>
            <a:off x="5334000" y="946546"/>
            <a:ext cx="13716000" cy="83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4833937" y="11465718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/>
          <a:lstStyle>
            <a:lvl1pPr marL="457200" marR="0" lvl="0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6700"/>
              <a:buFont typeface="Arial"/>
              <a:buNone/>
              <a:defRPr sz="67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大標題、項目符號與照片">
  <p:cSld name="大標題、項目符號與照片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>
            <a:spLocks noGrp="1"/>
          </p:cNvSpPr>
          <p:nvPr>
            <p:ph type="pic" idx="2"/>
          </p:nvPr>
        </p:nvSpPr>
        <p:spPr>
          <a:xfrm>
            <a:off x="12495609" y="3643312"/>
            <a:ext cx="7500900" cy="8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7500900" cy="8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L="457200" marR="0" lvl="0" indent="-584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84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84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84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84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Char char="•"/>
              <a:defRPr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照片 - 一頁三張">
  <p:cSld name="照片 - 一頁三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3"/>
          </p:nvPr>
        </p:nvSpPr>
        <p:spPr>
          <a:xfrm>
            <a:off x="12495609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4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照片">
  <p:cSld name="照片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3047999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25" rIns="91400" bIns="45725" anchor="t" anchorCtr="0"/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4786" y="575931"/>
            <a:ext cx="15608700" cy="1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" name="Google Shape;7;p1"/>
          <p:cNvGrpSpPr/>
          <p:nvPr/>
        </p:nvGrpSpPr>
        <p:grpSpPr>
          <a:xfrm>
            <a:off x="-46534" y="13558391"/>
            <a:ext cx="24477125" cy="157500"/>
            <a:chOff x="0" y="0"/>
            <a:chExt cx="24477125" cy="157500"/>
          </a:xfrm>
        </p:grpSpPr>
        <p:sp>
          <p:nvSpPr>
            <p:cNvPr id="8" name="Google Shape;8;p1"/>
            <p:cNvSpPr/>
            <p:nvPr/>
          </p:nvSpPr>
          <p:spPr>
            <a:xfrm>
              <a:off x="0" y="0"/>
              <a:ext cx="7363500" cy="157500"/>
            </a:xfrm>
            <a:prstGeom prst="rect">
              <a:avLst/>
            </a:prstGeom>
            <a:solidFill>
              <a:srgbClr val="D6696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7324707" y="0"/>
              <a:ext cx="9827700" cy="157500"/>
            </a:xfrm>
            <a:prstGeom prst="rect">
              <a:avLst/>
            </a:prstGeom>
            <a:solidFill>
              <a:srgbClr val="EFBA5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7114825" y="0"/>
              <a:ext cx="7362300" cy="157500"/>
            </a:xfrm>
            <a:prstGeom prst="rect">
              <a:avLst/>
            </a:prstGeom>
            <a:solidFill>
              <a:srgbClr val="3068AA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1" name="Google Shape;11;p1" descr="影像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10383" y="11605138"/>
            <a:ext cx="4119417" cy="1971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>
            <a:off x="1202282" y="2011263"/>
            <a:ext cx="21941700" cy="0"/>
          </a:xfrm>
          <a:prstGeom prst="straightConnector1">
            <a:avLst/>
          </a:prstGeom>
          <a:noFill/>
          <a:ln w="25400" cap="flat" cmpd="sng">
            <a:solidFill>
              <a:srgbClr val="262627"/>
            </a:solidFill>
            <a:prstDash val="solid"/>
            <a:miter lim="400000"/>
            <a:headEnd type="none" w="sm" len="sm"/>
            <a:tailEnd type="oval" w="med" len="med"/>
          </a:ln>
        </p:spPr>
      </p:cxnSp>
      <p:pic>
        <p:nvPicPr>
          <p:cNvPr id="13" name="Google Shape;13;p1" descr="影像"/>
          <p:cNvPicPr preferRelativeResize="0"/>
          <p:nvPr/>
        </p:nvPicPr>
        <p:blipFill rotWithShape="1">
          <a:blip r:embed="rId13">
            <a:alphaModFix amt="18340"/>
          </a:blip>
          <a:srcRect/>
          <a:stretch/>
        </p:blipFill>
        <p:spPr>
          <a:xfrm>
            <a:off x="20350027" y="12985122"/>
            <a:ext cx="3897694" cy="5148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8700" cy="8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/>
          <a:lstStyle>
            <a:lvl1pPr marL="4572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3090200" y="6139350"/>
            <a:ext cx="14675400" cy="15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Arial"/>
              <a:buNone/>
            </a:pPr>
            <a:r>
              <a:rPr lang="en-US" sz="8500" dirty="0" err="1">
                <a:solidFill>
                  <a:schemeClr val="dk1"/>
                </a:solidFill>
              </a:rPr>
              <a:t>優倒</a:t>
            </a:r>
            <a:r>
              <a:rPr lang="en-US" sz="8500" dirty="0">
                <a:solidFill>
                  <a:schemeClr val="dk1"/>
                </a:solidFill>
              </a:rPr>
              <a:t> YODO - </a:t>
            </a:r>
            <a:r>
              <a:rPr lang="en-US" sz="8500" dirty="0" err="1">
                <a:solidFill>
                  <a:schemeClr val="dk1"/>
                </a:solidFill>
              </a:rPr>
              <a:t>自動垃圾分類機</a:t>
            </a:r>
            <a:endParaRPr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12729150" y="7918450"/>
            <a:ext cx="75873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AI Junkie </a:t>
            </a:r>
            <a:r>
              <a:rPr lang="en-US" sz="6000">
                <a:solidFill>
                  <a:srgbClr val="999999"/>
                </a:solidFill>
              </a:rPr>
              <a:t>學員自組題 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3153000" y="7994650"/>
            <a:ext cx="5635500" cy="44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800" dirty="0">
                <a:solidFill>
                  <a:srgbClr val="999999"/>
                </a:solidFill>
              </a:rPr>
              <a:t>AT073200 </a:t>
            </a:r>
            <a:r>
              <a:rPr lang="en-US" sz="4800" dirty="0" err="1">
                <a:solidFill>
                  <a:srgbClr val="999999"/>
                </a:solidFill>
              </a:rPr>
              <a:t>陳紹斌</a:t>
            </a:r>
            <a:endParaRPr sz="4800" dirty="0">
              <a:solidFill>
                <a:srgbClr val="9999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4800" dirty="0">
                <a:solidFill>
                  <a:srgbClr val="999999"/>
                </a:solidFill>
              </a:rPr>
              <a:t>T073172 </a:t>
            </a:r>
            <a:r>
              <a:rPr lang="en-US" sz="4800" dirty="0" err="1">
                <a:solidFill>
                  <a:srgbClr val="999999"/>
                </a:solidFill>
              </a:rPr>
              <a:t>林宇呈</a:t>
            </a:r>
            <a:r>
              <a:rPr lang="en-US" sz="4800" dirty="0">
                <a:solidFill>
                  <a:srgbClr val="999999"/>
                </a:solidFill>
              </a:rPr>
              <a:t> AT073210 </a:t>
            </a:r>
            <a:r>
              <a:rPr lang="en-US" sz="4800" dirty="0" err="1">
                <a:solidFill>
                  <a:srgbClr val="999999"/>
                </a:solidFill>
              </a:rPr>
              <a:t>黃芊瑜</a:t>
            </a:r>
            <a:r>
              <a:rPr lang="en-US" sz="4800" dirty="0">
                <a:solidFill>
                  <a:srgbClr val="999999"/>
                </a:solidFill>
              </a:rPr>
              <a:t> AT073214 </a:t>
            </a:r>
            <a:r>
              <a:rPr lang="en-US" sz="4800" dirty="0" err="1">
                <a:solidFill>
                  <a:srgbClr val="999999"/>
                </a:solidFill>
              </a:rPr>
              <a:t>官哲弘</a:t>
            </a:r>
            <a:r>
              <a:rPr lang="en-US" sz="4800" dirty="0">
                <a:solidFill>
                  <a:srgbClr val="999999"/>
                </a:solidFill>
              </a:rPr>
              <a:t> AT073216 </a:t>
            </a:r>
            <a:r>
              <a:rPr lang="en-US" sz="4800" dirty="0" err="1">
                <a:solidFill>
                  <a:srgbClr val="999999"/>
                </a:solidFill>
              </a:rPr>
              <a:t>楊凱翔</a:t>
            </a:r>
            <a:endParaRPr sz="48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4"/>
    </mc:Choice>
    <mc:Fallback xmlns="">
      <p:transition spd="slow" advTm="134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Performance - Overall</a:t>
            </a:r>
            <a:endParaRPr/>
          </a:p>
        </p:txBody>
      </p:sp>
      <p:sp>
        <p:nvSpPr>
          <p:cNvPr id="391" name="Google Shape;391;p44"/>
          <p:cNvSpPr txBox="1"/>
          <p:nvPr/>
        </p:nvSpPr>
        <p:spPr>
          <a:xfrm>
            <a:off x="3716275" y="10765900"/>
            <a:ext cx="198597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＊分開測試後呈現mAP數據可以明顯看出差異，近距離測試mAP超過50%；</a:t>
            </a:r>
            <a:r>
              <a:rPr lang="en-US" sz="3600" dirty="0" err="1"/>
              <a:t>而在遠距離資料中，Person辨識的最佳，而實測時Person類別</a:t>
            </a:r>
            <a:r>
              <a:rPr lang="zh-CN" altLang="en-US" sz="3600" dirty="0"/>
              <a:t>也</a:t>
            </a:r>
            <a:r>
              <a:rPr lang="en-US" sz="3600" dirty="0" err="1"/>
              <a:t>是表現最</a:t>
            </a:r>
            <a:r>
              <a:rPr lang="zh-CN" altLang="en-US" sz="3600" dirty="0"/>
              <a:t>好</a:t>
            </a:r>
            <a:r>
              <a:rPr lang="en-US" sz="3600" dirty="0" err="1"/>
              <a:t>的，推測可能是因為Person資料與其他類別差異性較大緣故</a:t>
            </a:r>
            <a:r>
              <a:rPr lang="en-US" sz="3600" dirty="0"/>
              <a:t>。</a:t>
            </a:r>
            <a:endParaRPr sz="3600" dirty="0"/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50" y="4145525"/>
            <a:ext cx="10355825" cy="66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3125" y="4145525"/>
            <a:ext cx="10857475" cy="66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/>
        </p:nvSpPr>
        <p:spPr>
          <a:xfrm>
            <a:off x="4047478" y="3423300"/>
            <a:ext cx="48501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/>
              <a:t>Close shot </a:t>
            </a:r>
            <a:r>
              <a:rPr lang="en-US" sz="3600" u="sng" dirty="0" err="1"/>
              <a:t>Performace</a:t>
            </a:r>
            <a:endParaRPr sz="3600" u="sng" dirty="0"/>
          </a:p>
        </p:txBody>
      </p:sp>
      <p:sp>
        <p:nvSpPr>
          <p:cNvPr id="395" name="Google Shape;395;p44"/>
          <p:cNvSpPr txBox="1"/>
          <p:nvPr/>
        </p:nvSpPr>
        <p:spPr>
          <a:xfrm>
            <a:off x="15743121" y="3423300"/>
            <a:ext cx="48501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/>
              <a:t>Long shot </a:t>
            </a:r>
            <a:r>
              <a:rPr lang="en-US" sz="3600" u="sng" dirty="0" err="1"/>
              <a:t>Performace</a:t>
            </a:r>
            <a:endParaRPr sz="3600" u="sng" dirty="0"/>
          </a:p>
        </p:txBody>
      </p:sp>
      <p:sp>
        <p:nvSpPr>
          <p:cNvPr id="11" name="Google Shape;373;p42">
            <a:extLst>
              <a:ext uri="{FF2B5EF4-FFF2-40B4-BE49-F238E27FC236}">
                <a16:creationId xmlns:a16="http://schemas.microsoft.com/office/drawing/2014/main" id="{12122957-5773-A944-9B17-4E1EA75927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61125" y="2118225"/>
            <a:ext cx="15608700" cy="939300"/>
          </a:xfrm>
          <a:prstGeom prst="rect">
            <a:avLst/>
          </a:prstGeom>
        </p:spPr>
        <p:txBody>
          <a:bodyPr spcFirstLastPara="1" vert="horz" wrap="square" lIns="71400" tIns="72000" rIns="71400" bIns="714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TW" dirty="0"/>
              <a:t>Mean Average Precision </a:t>
            </a:r>
            <a:r>
              <a:rPr lang="en-US" dirty="0"/>
              <a:t>：</a:t>
            </a:r>
            <a:r>
              <a:rPr lang="en-US" dirty="0" err="1"/>
              <a:t>mAP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"/>
    </mc:Choice>
    <mc:Fallback xmlns="">
      <p:transition spd="slow" advTm="11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Performance - Summary</a:t>
            </a:r>
            <a:endParaRPr/>
          </a:p>
        </p:txBody>
      </p:sp>
      <p:sp>
        <p:nvSpPr>
          <p:cNvPr id="437" name="Google Shape;437;p48"/>
          <p:cNvSpPr txBox="1"/>
          <p:nvPr/>
        </p:nvSpPr>
        <p:spPr>
          <a:xfrm>
            <a:off x="2278380" y="2264890"/>
            <a:ext cx="20010120" cy="955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/>
              <a:t>Strength</a:t>
            </a:r>
          </a:p>
          <a:p>
            <a:pPr marL="914400" lvl="0" indent="-533400">
              <a:buSzPts val="4800"/>
              <a:buAutoNum type="arabicPeriod"/>
            </a:pPr>
            <a:r>
              <a:rPr lang="en-US" altLang="zh-TW" sz="4000" dirty="0"/>
              <a:t>Person</a:t>
            </a:r>
            <a:r>
              <a:rPr lang="zh-CN" altLang="en-US" sz="4000" dirty="0"/>
              <a:t>類別辨識非常好。</a:t>
            </a:r>
            <a:endParaRPr lang="en-US" altLang="zh-CN" sz="4000" dirty="0"/>
          </a:p>
          <a:p>
            <a:pPr marL="914400" lvl="0" indent="-533400">
              <a:buSzPts val="4800"/>
              <a:buAutoNum type="arabicPeriod"/>
            </a:pPr>
            <a:r>
              <a:rPr lang="zh-CN" altLang="en-US" sz="4000" dirty="0"/>
              <a:t>可同時偵測多個物品，並同時打開多個蓋子。</a:t>
            </a:r>
            <a:endParaRPr lang="en-US" altLang="zh-CN" sz="4000" dirty="0"/>
          </a:p>
          <a:p>
            <a:pPr marL="914400" lvl="0" indent="-533400">
              <a:buSzPts val="4800"/>
              <a:buAutoNum type="arabicPeriod"/>
            </a:pPr>
            <a:r>
              <a:rPr lang="zh-TW" altLang="en-US" sz="4000" dirty="0"/>
              <a:t>近距離物件偵測可有一定的準確度。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/>
              <a:t>Weakness</a:t>
            </a:r>
            <a:endParaRPr sz="40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/>
          </a:p>
          <a:p>
            <a:pPr marL="9144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000" dirty="0" err="1"/>
              <a:t>遠距離物件辨識不佳</a:t>
            </a:r>
            <a:r>
              <a:rPr lang="en-US" sz="4000" dirty="0"/>
              <a:t>。</a:t>
            </a:r>
            <a:endParaRPr sz="4000" dirty="0"/>
          </a:p>
          <a:p>
            <a:pPr marL="9144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000" dirty="0" err="1"/>
              <a:t>類別之間物件型態相似</a:t>
            </a:r>
            <a:r>
              <a:rPr lang="en-US" sz="4000" dirty="0"/>
              <a:t>(</a:t>
            </a:r>
            <a:r>
              <a:rPr lang="en-US" sz="4000" dirty="0" err="1"/>
              <a:t>如鐵鋁罐、寶特瓶</a:t>
            </a:r>
            <a:r>
              <a:rPr lang="en-US" sz="4000" dirty="0"/>
              <a:t>)，</a:t>
            </a:r>
            <a:r>
              <a:rPr lang="en-US" sz="4000" dirty="0" err="1"/>
              <a:t>容易造成誤判</a:t>
            </a:r>
            <a:r>
              <a:rPr lang="en-US" sz="4000" dirty="0"/>
              <a:t>。</a:t>
            </a: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/>
              <a:t>Countermeasure</a:t>
            </a:r>
            <a:endParaRPr sz="40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9144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zh-CN" altLang="en-US" sz="4000" dirty="0"/>
              <a:t>設定連續偵測次數閥值</a:t>
            </a:r>
            <a:r>
              <a:rPr lang="en-US" altLang="zh-CN" sz="4000" dirty="0"/>
              <a:t>(counting &gt; 5)</a:t>
            </a:r>
            <a:r>
              <a:rPr lang="en-US" sz="4000" dirty="0" err="1"/>
              <a:t>來避免開錯</a:t>
            </a:r>
            <a:r>
              <a:rPr lang="zh-CN" altLang="en-US" sz="4000" dirty="0"/>
              <a:t>回收</a:t>
            </a:r>
            <a:r>
              <a:rPr lang="en-US" sz="4000" dirty="0" err="1"/>
              <a:t>蓋</a:t>
            </a:r>
            <a:r>
              <a:rPr lang="en-US" sz="4000" dirty="0"/>
              <a:t>。</a:t>
            </a:r>
            <a:endParaRPr sz="4000" dirty="0"/>
          </a:p>
          <a:p>
            <a:pPr marL="9144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000" dirty="0" err="1"/>
              <a:t>可以再搜集更多不同角度的資料</a:t>
            </a:r>
            <a:r>
              <a:rPr lang="en-US" sz="4000" dirty="0"/>
              <a:t>。</a:t>
            </a:r>
          </a:p>
          <a:p>
            <a:pPr marL="9144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zh-CN" altLang="en-US" sz="4000" dirty="0"/>
              <a:t>或是增加多角度鏡頭以增加辨別的資訊，讓</a:t>
            </a:r>
            <a:r>
              <a:rPr lang="en-US" altLang="zh-CN" sz="4000" dirty="0"/>
              <a:t>Model</a:t>
            </a:r>
            <a:r>
              <a:rPr lang="zh-CN" altLang="en-US" sz="4000" dirty="0"/>
              <a:t>以</a:t>
            </a:r>
            <a:r>
              <a:rPr lang="en-US" altLang="zh-CN" sz="4000" dirty="0"/>
              <a:t>voting</a:t>
            </a:r>
            <a:r>
              <a:rPr lang="zh-CN" altLang="en-US" sz="4000" dirty="0"/>
              <a:t>方式做判斷。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"/>
    </mc:Choice>
    <mc:Fallback xmlns="">
      <p:transition spd="slow" advTm="11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F8C38-84D1-F646-AC0B-CA6A1ECE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 time (live demo &amp; video)</a:t>
            </a:r>
            <a:endParaRPr kumimoji="1" lang="zh-TW" altLang="en-US" dirty="0"/>
          </a:p>
        </p:txBody>
      </p:sp>
      <p:pic>
        <p:nvPicPr>
          <p:cNvPr id="4" name="Demo_video_final_short_2.mp4">
            <a:hlinkClick r:id="" action="ppaction://media"/>
            <a:extLst>
              <a:ext uri="{FF2B5EF4-FFF2-40B4-BE49-F238E27FC236}">
                <a16:creationId xmlns:a16="http://schemas.microsoft.com/office/drawing/2014/main" id="{62C7FAA9-1D32-9B45-970F-98F2CC678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6251" y="2252417"/>
            <a:ext cx="18691497" cy="1051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"/>
    </mc:Choice>
    <mc:Fallback xmlns="">
      <p:transition spd="slow" advTm="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r>
              <a:rPr lang="es-ES" altLang="zh-TW" dirty="0" err="1"/>
              <a:t>Future</a:t>
            </a:r>
            <a:r>
              <a:rPr lang="es-ES" altLang="zh-TW" dirty="0"/>
              <a:t> </a:t>
            </a:r>
            <a:r>
              <a:rPr lang="es-ES" altLang="zh-TW" dirty="0" err="1"/>
              <a:t>Prospects</a:t>
            </a:r>
            <a:endParaRPr dirty="0"/>
          </a:p>
        </p:txBody>
      </p:sp>
      <p:sp>
        <p:nvSpPr>
          <p:cNvPr id="443" name="Google Shape;443;p49"/>
          <p:cNvSpPr txBox="1"/>
          <p:nvPr/>
        </p:nvSpPr>
        <p:spPr>
          <a:xfrm>
            <a:off x="1541500" y="2671875"/>
            <a:ext cx="20904300" cy="910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indent="-914400">
              <a:buSzPct val="100000"/>
              <a:buFont typeface="+mj-lt"/>
              <a:buAutoNum type="arabicPeriod"/>
            </a:pPr>
            <a:r>
              <a:rPr lang="zh-TW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準確度隨著資料增加而提升，可以嘗試增加更多型態</a:t>
            </a:r>
            <a:r>
              <a:rPr lang="zh-CN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的</a:t>
            </a:r>
            <a:r>
              <a:rPr lang="zh-TW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資料近一步提升</a:t>
            </a:r>
            <a:r>
              <a:rPr lang="zh-CN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模型的辨識準確度</a:t>
            </a:r>
            <a:r>
              <a:rPr lang="zh-TW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。</a:t>
            </a:r>
            <a:endParaRPr lang="en-US" altLang="zh-TW" sz="4800" dirty="0"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indent="-914400">
              <a:buSzPct val="100000"/>
              <a:buFont typeface="+mj-lt"/>
              <a:buAutoNum type="arabicPeriod"/>
            </a:pPr>
            <a:endParaRPr lang="en-US" altLang="zh-TW" sz="4800" dirty="0"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indent="-914400">
              <a:buSzPct val="100000"/>
              <a:buFont typeface="+mj-lt"/>
              <a:buAutoNum type="arabicPeriod"/>
            </a:pPr>
            <a:r>
              <a:rPr lang="zh-TW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在現行的</a:t>
            </a:r>
            <a:r>
              <a:rPr lang="zh-CN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模型下，透過</a:t>
            </a:r>
            <a:r>
              <a:rPr lang="zh-TW" altLang="en-US" sz="4800" dirty="0">
                <a:ea typeface="Microsoft JhengHei" panose="020B0604030504040204" pitchFamily="34" charset="-120"/>
                <a:cs typeface="Helvetica Neue"/>
                <a:sym typeface="Helvetica Neue"/>
              </a:rPr>
              <a:t>調整連續偵測閥值次數以及增加鏡頭數量來提升辨識結果的準確度。</a:t>
            </a:r>
            <a:endParaRPr lang="en-US" altLang="zh-TW" sz="4800" dirty="0"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indent="-914400">
              <a:buSzPct val="100000"/>
              <a:buFont typeface="+mj-lt"/>
              <a:buAutoNum type="arabicPeriod"/>
            </a:pPr>
            <a:endParaRPr lang="en-US" altLang="zh-TW" sz="4800" dirty="0"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4800" dirty="0">
                <a:latin typeface="+mn-lt"/>
                <a:ea typeface="Microsoft JhengHei" panose="020B0604030504040204" pitchFamily="34" charset="-120"/>
                <a:cs typeface="Helvetica Neue"/>
                <a:sym typeface="Helvetica Neue"/>
              </a:rPr>
              <a:t>調整物件識別的方式，改由使用者投入或放置在偵測區域後再進行分類，減少模型複雜度以及準確度。</a:t>
            </a:r>
            <a:endParaRPr lang="en-US" altLang="zh-CN" sz="48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endParaRPr lang="en-US" altLang="zh-CN" sz="48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4800" dirty="0">
                <a:latin typeface="+mn-lt"/>
                <a:ea typeface="Microsoft JhengHei" panose="020B0604030504040204" pitchFamily="34" charset="-120"/>
                <a:cs typeface="Helvetica Neue"/>
                <a:sym typeface="Helvetica Neue"/>
              </a:rPr>
              <a:t>連接資料庫搜集使用者垃圾數據，近一步分析應用。</a:t>
            </a:r>
            <a:endParaRPr lang="en-US" altLang="zh-CN" sz="48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endParaRPr lang="en-US" altLang="zh-CN" sz="54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endParaRPr lang="en-US" altLang="zh-CN" sz="54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endParaRPr lang="en-US" altLang="zh-TW" sz="4800" dirty="0">
              <a:latin typeface="+mn-lt"/>
              <a:ea typeface="Microsoft JhengHei" panose="020B0604030504040204" pitchFamily="34" charset="-120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"/>
    </mc:Choice>
    <mc:Fallback xmlns="">
      <p:transition spd="slow" advTm="15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4144B-1426-7146-A62E-D07DD196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786" y="575931"/>
            <a:ext cx="15608700" cy="1515300"/>
          </a:xfrm>
        </p:spPr>
        <p:txBody>
          <a:bodyPr/>
          <a:lstStyle/>
          <a:p>
            <a:r>
              <a:rPr kumimoji="1" lang="en-US" altLang="zh-TW" dirty="0"/>
              <a:t>Thank you for your attention!!</a:t>
            </a:r>
            <a:endParaRPr kumimoji="1" lang="zh-TW" altLang="en-US" dirty="0"/>
          </a:p>
        </p:txBody>
      </p:sp>
      <p:pic>
        <p:nvPicPr>
          <p:cNvPr id="4" name="圖片 3" descr="一張含有 室內, 物件 的圖片&#10;&#10;&#10;&#10;自動產生的描述">
            <a:extLst>
              <a:ext uri="{FF2B5EF4-FFF2-40B4-BE49-F238E27FC236}">
                <a16:creationId xmlns:a16="http://schemas.microsoft.com/office/drawing/2014/main" id="{FF2358D5-058B-5D4A-87CB-FA97C317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816" y="2486914"/>
            <a:ext cx="10712670" cy="106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8"/>
    </mc:Choice>
    <mc:Fallback xmlns="">
      <p:transition spd="slow" advTm="603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1257300" y="2404950"/>
            <a:ext cx="14687550" cy="927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None/>
            </a:pPr>
            <a:r>
              <a:rPr lang="en-US" sz="5400" dirty="0">
                <a:latin typeface="Arial"/>
                <a:ea typeface="Arial"/>
                <a:cs typeface="Arial"/>
                <a:sym typeface="Arial"/>
              </a:rPr>
              <a:t>Trash is one of the most important issues we must solve within this generation. With the help of AI, we would like to achieve efficient trash-sorting right at the user end and turn trash into gold.</a:t>
            </a:r>
            <a:endParaRPr sz="54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None/>
            </a:pPr>
            <a:endParaRPr lang="en-US" altLang="zh-TW" sz="44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None/>
            </a:pPr>
            <a:endParaRPr sz="44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None/>
            </a:pPr>
            <a:r>
              <a:rPr lang="en-US" sz="5400" dirty="0">
                <a:latin typeface="Arial"/>
                <a:ea typeface="Arial"/>
                <a:cs typeface="Arial"/>
                <a:sym typeface="Arial"/>
              </a:rPr>
              <a:t>We want to create a real-time computer vision system to detect a recyclable held by an approaching user and grants the user access to the corresponding recycling bin.</a:t>
            </a:r>
            <a:endParaRPr sz="5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Concept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l="4001" r="47438"/>
          <a:stretch/>
        </p:blipFill>
        <p:spPr>
          <a:xfrm>
            <a:off x="16455175" y="2541200"/>
            <a:ext cx="6586800" cy="1017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58750"/>
            <a:ext cx="1604850" cy="16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5175" y="10026900"/>
            <a:ext cx="2550099" cy="26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99"/>
    </mc:Choice>
    <mc:Fallback xmlns="">
      <p:transition spd="slow" advTm="2989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1066800" y="2327000"/>
            <a:ext cx="22307550" cy="74799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None/>
            </a:pPr>
            <a:r>
              <a:rPr lang="en-US" sz="5400" dirty="0">
                <a:latin typeface="Arial"/>
                <a:ea typeface="Arial"/>
                <a:cs typeface="Arial"/>
                <a:sym typeface="Arial"/>
              </a:rPr>
              <a:t>We hope this project can demonstrate a possible solution to recycle more effectively. For the scope of this project, we have set two targets and accomplished both of them:</a:t>
            </a:r>
          </a:p>
          <a:p>
            <a:pPr marL="304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 lang="en" sz="5400" b="1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1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Char char="○"/>
            </a:pPr>
            <a:r>
              <a:rPr lang="en" sz="5400" dirty="0">
                <a:latin typeface="Arial"/>
                <a:ea typeface="Arial"/>
                <a:cs typeface="Arial"/>
                <a:sym typeface="Arial"/>
              </a:rPr>
              <a:t>A system that can detect at least 3 recyclable categories held by incoming people in real time video</a:t>
            </a:r>
          </a:p>
          <a:p>
            <a:pPr marL="1371600" marR="0" lvl="1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Char char="○"/>
            </a:pPr>
            <a:endParaRPr sz="5400" b="1" dirty="0">
              <a:latin typeface="Arial"/>
              <a:ea typeface="Arial"/>
              <a:cs typeface="Arial"/>
              <a:sym typeface="Arial"/>
            </a:endParaRPr>
          </a:p>
          <a:p>
            <a:pPr marL="1371600" marR="0" lvl="1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Char char="○"/>
            </a:pPr>
            <a:r>
              <a:rPr lang="en-US" sz="5400" dirty="0">
                <a:latin typeface="Arial"/>
                <a:ea typeface="Arial"/>
                <a:cs typeface="Arial"/>
                <a:sym typeface="Arial"/>
              </a:rPr>
              <a:t>Build a simple demo that combines our system, hardware, and several recycling bins</a:t>
            </a:r>
            <a:endParaRPr sz="5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7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55"/>
    </mc:Choice>
    <mc:Fallback xmlns="">
      <p:transition spd="slow" advTm="257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A1A1A"/>
                </a:solidFill>
              </a:rPr>
              <a:t>Data</a:t>
            </a:r>
            <a:endParaRPr sz="4800" dirty="0"/>
          </a:p>
        </p:txBody>
      </p:sp>
      <p:graphicFrame>
        <p:nvGraphicFramePr>
          <p:cNvPr id="286" name="Google Shape;286;p37"/>
          <p:cNvGraphicFramePr/>
          <p:nvPr>
            <p:extLst>
              <p:ext uri="{D42A27DB-BD31-4B8C-83A1-F6EECF244321}">
                <p14:modId xmlns:p14="http://schemas.microsoft.com/office/powerpoint/2010/main" val="1845487789"/>
              </p:ext>
            </p:extLst>
          </p:nvPr>
        </p:nvGraphicFramePr>
        <p:xfrm>
          <a:off x="1914600" y="2590950"/>
          <a:ext cx="20273126" cy="8093567"/>
        </p:xfrm>
        <a:graphic>
          <a:graphicData uri="http://schemas.openxmlformats.org/drawingml/2006/table">
            <a:tbl>
              <a:tblPr>
                <a:noFill/>
                <a:tableStyleId>{4C63144A-ADC2-4952-B690-57737DE84C9D}</a:tableStyleId>
              </a:tblPr>
              <a:tblGrid>
                <a:gridCol w="2082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7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7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7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7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/>
                        <a:t>Class</a:t>
                      </a:r>
                      <a:endParaRPr sz="3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dirty="0"/>
                        <a:t>2018</a:t>
                      </a:r>
                      <a:endParaRPr sz="3600" b="1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/>
                        <a:t>2019 Update 1</a:t>
                      </a:r>
                      <a:endParaRPr sz="3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/>
                        <a:t>2019 Update 2</a:t>
                      </a:r>
                      <a:endParaRPr sz="3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/>
                        <a:t>2019 Update 3</a:t>
                      </a:r>
                      <a:endParaRPr sz="3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Person</a:t>
                      </a:r>
                      <a:endParaRPr sz="36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C4125"/>
                          </a:solidFill>
                        </a:rPr>
                        <a:t>1113</a:t>
                      </a:r>
                      <a:endParaRPr sz="3600" dirty="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accent3"/>
                          </a:solidFill>
                        </a:rPr>
                        <a:t>6989</a:t>
                      </a:r>
                      <a:endParaRPr sz="36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accent3"/>
                          </a:solidFill>
                        </a:rPr>
                        <a:t>6989</a:t>
                      </a:r>
                      <a:endParaRPr sz="36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accent3"/>
                          </a:solidFill>
                        </a:rPr>
                        <a:t>7150</a:t>
                      </a:r>
                      <a:endParaRPr sz="36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Bottle</a:t>
                      </a:r>
                      <a:endParaRPr sz="36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C4125"/>
                          </a:solidFill>
                        </a:rPr>
                        <a:t>892</a:t>
                      </a:r>
                      <a:endParaRPr sz="3600" dirty="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C4125"/>
                          </a:solidFill>
                        </a:rPr>
                        <a:t>2391</a:t>
                      </a:r>
                      <a:endParaRPr sz="3600" dirty="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6B26B"/>
                          </a:solidFill>
                        </a:rPr>
                        <a:t>4014</a:t>
                      </a:r>
                      <a:endParaRPr sz="3600">
                        <a:solidFill>
                          <a:srgbClr val="F6B26B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accent3"/>
                          </a:solidFill>
                        </a:rPr>
                        <a:t>4675</a:t>
                      </a:r>
                      <a:endParaRPr sz="36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/>
                        <a:t>Metal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CC4125"/>
                          </a:solidFill>
                        </a:rPr>
                        <a:t>949</a:t>
                      </a:r>
                      <a:endParaRPr sz="360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F6B26B"/>
                          </a:solidFill>
                        </a:rPr>
                        <a:t>5226</a:t>
                      </a:r>
                      <a:endParaRPr sz="3600" dirty="0">
                        <a:solidFill>
                          <a:srgbClr val="F6B26B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accent3"/>
                          </a:solidFill>
                        </a:rPr>
                        <a:t>6045</a:t>
                      </a:r>
                      <a:endParaRPr sz="36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accent3"/>
                          </a:solidFill>
                        </a:rPr>
                        <a:t>6050</a:t>
                      </a:r>
                      <a:endParaRPr sz="36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Paper</a:t>
                      </a:r>
                      <a:endParaRPr sz="36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C4125"/>
                          </a:solidFill>
                        </a:rPr>
                        <a:t>230</a:t>
                      </a:r>
                      <a:endParaRPr sz="3600" dirty="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C4125"/>
                          </a:solidFill>
                        </a:rPr>
                        <a:t>3791</a:t>
                      </a:r>
                      <a:endParaRPr sz="3600" dirty="0">
                        <a:solidFill>
                          <a:srgbClr val="CC4125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accent3"/>
                          </a:solidFill>
                        </a:rPr>
                        <a:t>4795</a:t>
                      </a:r>
                      <a:endParaRPr sz="36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accent3"/>
                          </a:solidFill>
                        </a:rPr>
                        <a:t>4801</a:t>
                      </a:r>
                      <a:endParaRPr sz="36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72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3600" b="1" dirty="0"/>
                        <a:t>Source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拍照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拍照</a:t>
                      </a:r>
                      <a:r>
                        <a:rPr lang="en-US" sz="3600" dirty="0"/>
                        <a:t>, Google, Flickr, ImageNet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家樂福，超商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家樂福</a:t>
                      </a:r>
                      <a:r>
                        <a:rPr lang="en-US" sz="3600" dirty="0" err="1">
                          <a:solidFill>
                            <a:schemeClr val="dk1"/>
                          </a:solidFill>
                        </a:rPr>
                        <a:t>，超商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25596"/>
                  </a:ext>
                </a:extLst>
              </a:tr>
              <a:tr h="913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3600" b="1" dirty="0"/>
                        <a:t>Issue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哪夠啊</a:t>
                      </a:r>
                      <a:r>
                        <a:rPr lang="en-US" sz="3600" dirty="0"/>
                        <a:t>? </a:t>
                      </a:r>
                      <a:r>
                        <a:rPr lang="en-US" sz="3600" dirty="0" err="1"/>
                        <a:t>太天真</a:t>
                      </a:r>
                      <a:r>
                        <a:rPr lang="en-US" sz="3600" dirty="0"/>
                        <a:t>!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網路上爬的大多是國外包裝，鋁箔</a:t>
                      </a:r>
                      <a:r>
                        <a:rPr lang="en-US" sz="3600" dirty="0"/>
                        <a:t>/</a:t>
                      </a:r>
                      <a:r>
                        <a:rPr lang="en-US" sz="3600" dirty="0" err="1"/>
                        <a:t>利樂包辨識率很差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 err="1"/>
                        <a:t>寶特瓶類在某些角度和中距離會被辨識成金屬罐</a:t>
                      </a: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616991"/>
                  </a:ext>
                </a:extLst>
              </a:tr>
            </a:tbl>
          </a:graphicData>
        </a:graphic>
      </p:graphicFrame>
      <p:sp>
        <p:nvSpPr>
          <p:cNvPr id="287" name="Google Shape;287;p37"/>
          <p:cNvSpPr txBox="1"/>
          <p:nvPr/>
        </p:nvSpPr>
        <p:spPr>
          <a:xfrm>
            <a:off x="4812275" y="11873675"/>
            <a:ext cx="164502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D3C40"/>
                </a:solidFill>
                <a:latin typeface="Courier New"/>
                <a:ea typeface="Courier New"/>
                <a:cs typeface="Courier New"/>
                <a:sym typeface="Courier New"/>
              </a:rPr>
              <a:t>/xml_collection$ </a:t>
            </a:r>
            <a:r>
              <a:rPr lang="en-US" sz="3600" b="1">
                <a:solidFill>
                  <a:srgbClr val="3D3C40"/>
                </a:solidFill>
                <a:latin typeface="Courier New"/>
                <a:ea typeface="Courier New"/>
                <a:cs typeface="Courier New"/>
                <a:sym typeface="Courier New"/>
              </a:rPr>
              <a:t>grep -r “&lt;name&gt;Bottle&lt;/name&gt;” * </a:t>
            </a:r>
            <a:r>
              <a:rPr lang="en-US" sz="3600" b="1" i="1">
                <a:solidFill>
                  <a:srgbClr val="3D3C40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n-US" sz="3600" b="1">
                <a:solidFill>
                  <a:srgbClr val="3D3C40"/>
                </a:solidFill>
                <a:latin typeface="Courier New"/>
                <a:ea typeface="Courier New"/>
                <a:cs typeface="Courier New"/>
                <a:sym typeface="Courier New"/>
              </a:rPr>
              <a:t> wc -l</a:t>
            </a:r>
            <a:br>
              <a:rPr lang="en-US" sz="3600" b="1" i="1">
                <a:solidFill>
                  <a:srgbClr val="3D3C40"/>
                </a:solidFill>
              </a:rPr>
            </a:br>
            <a:endParaRPr sz="3600" b="1">
              <a:solidFill>
                <a:srgbClr val="3D3C40"/>
              </a:solidFill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10130650" y="1178100"/>
            <a:ext cx="84723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rgbClr val="1A1A1A"/>
                </a:solidFill>
              </a:rPr>
              <a:t>11200 images for training    </a:t>
            </a:r>
            <a:endParaRPr sz="4800" dirty="0">
              <a:solidFill>
                <a:srgbClr val="1A1A1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3"/>
    </mc:Choice>
    <mc:Fallback xmlns="">
      <p:transition spd="slow" advTm="2343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OpenLabeling</a:t>
            </a:r>
            <a:r>
              <a:rPr lang="en-US" dirty="0"/>
              <a:t> Tool</a:t>
            </a:r>
            <a:endParaRPr dirty="0"/>
          </a:p>
        </p:txBody>
      </p:sp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 l="714"/>
          <a:stretch/>
        </p:blipFill>
        <p:spPr>
          <a:xfrm>
            <a:off x="13015950" y="3435200"/>
            <a:ext cx="9267399" cy="19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4">
            <a:alphaModFix/>
          </a:blip>
          <a:srcRect l="1117" b="26632"/>
          <a:stretch/>
        </p:blipFill>
        <p:spPr>
          <a:xfrm>
            <a:off x="13015375" y="6203850"/>
            <a:ext cx="7580550" cy="71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14234575" y="1161600"/>
            <a:ext cx="8867400" cy="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1A1A"/>
                </a:solidFill>
              </a:rPr>
              <a:t>https://github.com/Cartucho/OpenLabeling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12827413" y="2343700"/>
            <a:ext cx="1737300" cy="1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 dirty="0" err="1">
                <a:solidFill>
                  <a:srgbClr val="0B5394"/>
                </a:solidFill>
              </a:rPr>
              <a:t>BBox</a:t>
            </a:r>
            <a:endParaRPr sz="4800" u="sng" dirty="0">
              <a:solidFill>
                <a:srgbClr val="0B5394"/>
              </a:solidFill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12971725" y="5379975"/>
            <a:ext cx="18216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rgbClr val="0B5394"/>
                </a:solidFill>
              </a:rPr>
              <a:t>XML</a:t>
            </a:r>
            <a:endParaRPr sz="4800" u="sng">
              <a:solidFill>
                <a:srgbClr val="0B5394"/>
              </a:solidFill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150" y="2769125"/>
            <a:ext cx="11173851" cy="866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/>
          <p:nvPr/>
        </p:nvSpPr>
        <p:spPr>
          <a:xfrm>
            <a:off x="19320925" y="9264500"/>
            <a:ext cx="42075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6AA84F"/>
                </a:solidFill>
              </a:rPr>
              <a:t>convert to Pickle file for training</a:t>
            </a:r>
            <a:endParaRPr sz="4800" b="1">
              <a:solidFill>
                <a:srgbClr val="6AA84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82"/>
    </mc:Choice>
    <mc:Fallback>
      <p:transition spd="slow" advTm="230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Detection Software</a:t>
            </a:r>
            <a:endParaRPr dirty="0"/>
          </a:p>
        </p:txBody>
      </p:sp>
      <p:sp>
        <p:nvSpPr>
          <p:cNvPr id="28" name="Google Shape;315;p40">
            <a:extLst>
              <a:ext uri="{FF2B5EF4-FFF2-40B4-BE49-F238E27FC236}">
                <a16:creationId xmlns:a16="http://schemas.microsoft.com/office/drawing/2014/main" id="{4E8D77EF-4090-5E41-B2A0-7F930AE1F43F}"/>
              </a:ext>
            </a:extLst>
          </p:cNvPr>
          <p:cNvSpPr/>
          <p:nvPr/>
        </p:nvSpPr>
        <p:spPr>
          <a:xfrm>
            <a:off x="1643070" y="5601667"/>
            <a:ext cx="3966900" cy="2092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Custom-Trained YoloV2 Object Detector</a:t>
            </a:r>
            <a:endParaRPr sz="3000"/>
          </a:p>
        </p:txBody>
      </p:sp>
      <p:sp>
        <p:nvSpPr>
          <p:cNvPr id="29" name="Google Shape;316;p40">
            <a:extLst>
              <a:ext uri="{FF2B5EF4-FFF2-40B4-BE49-F238E27FC236}">
                <a16:creationId xmlns:a16="http://schemas.microsoft.com/office/drawing/2014/main" id="{9E43CD11-37EC-1D4F-8099-9002C9B9D1A0}"/>
              </a:ext>
            </a:extLst>
          </p:cNvPr>
          <p:cNvSpPr/>
          <p:nvPr/>
        </p:nvSpPr>
        <p:spPr>
          <a:xfrm>
            <a:off x="8294083" y="5662642"/>
            <a:ext cx="3785525" cy="1970550"/>
          </a:xfrm>
          <a:prstGeom prst="flowChartDecision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Person present?</a:t>
            </a:r>
            <a:endParaRPr sz="3000"/>
          </a:p>
        </p:txBody>
      </p:sp>
      <p:sp>
        <p:nvSpPr>
          <p:cNvPr id="30" name="Google Shape;317;p40">
            <a:extLst>
              <a:ext uri="{FF2B5EF4-FFF2-40B4-BE49-F238E27FC236}">
                <a16:creationId xmlns:a16="http://schemas.microsoft.com/office/drawing/2014/main" id="{DFEE5A8C-DB9A-DD45-85D3-98628CBFE0BB}"/>
              </a:ext>
            </a:extLst>
          </p:cNvPr>
          <p:cNvSpPr/>
          <p:nvPr/>
        </p:nvSpPr>
        <p:spPr>
          <a:xfrm>
            <a:off x="1901896" y="2548768"/>
            <a:ext cx="3578094" cy="2318382"/>
          </a:xfrm>
          <a:prstGeom prst="flowChartMultidocumen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8;p40">
            <a:extLst>
              <a:ext uri="{FF2B5EF4-FFF2-40B4-BE49-F238E27FC236}">
                <a16:creationId xmlns:a16="http://schemas.microsoft.com/office/drawing/2014/main" id="{3266E0A7-FC6E-584E-9112-90C1E5A00C32}"/>
              </a:ext>
            </a:extLst>
          </p:cNvPr>
          <p:cNvSpPr txBox="1"/>
          <p:nvPr/>
        </p:nvSpPr>
        <p:spPr>
          <a:xfrm>
            <a:off x="2076870" y="3241817"/>
            <a:ext cx="2787300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Webcam frame capture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" name="Google Shape;319;p40">
            <a:extLst>
              <a:ext uri="{FF2B5EF4-FFF2-40B4-BE49-F238E27FC236}">
                <a16:creationId xmlns:a16="http://schemas.microsoft.com/office/drawing/2014/main" id="{C2B0A523-4C6E-5D4C-A1CC-6AE090ACE584}"/>
              </a:ext>
            </a:extLst>
          </p:cNvPr>
          <p:cNvCxnSpPr>
            <a:endCxn id="28" idx="0"/>
          </p:cNvCxnSpPr>
          <p:nvPr/>
        </p:nvCxnSpPr>
        <p:spPr>
          <a:xfrm flipH="1">
            <a:off x="3626520" y="4723267"/>
            <a:ext cx="12600" cy="878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320;p40">
            <a:extLst>
              <a:ext uri="{FF2B5EF4-FFF2-40B4-BE49-F238E27FC236}">
                <a16:creationId xmlns:a16="http://schemas.microsoft.com/office/drawing/2014/main" id="{3FEEFA22-E507-224A-AE75-C22368997ED1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>
            <a:off x="5609970" y="6647917"/>
            <a:ext cx="2684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321;p40">
            <a:extLst>
              <a:ext uri="{FF2B5EF4-FFF2-40B4-BE49-F238E27FC236}">
                <a16:creationId xmlns:a16="http://schemas.microsoft.com/office/drawing/2014/main" id="{550AAB9F-EB65-6C4C-849F-AA0ED085EBDC}"/>
              </a:ext>
            </a:extLst>
          </p:cNvPr>
          <p:cNvCxnSpPr/>
          <p:nvPr/>
        </p:nvCxnSpPr>
        <p:spPr>
          <a:xfrm rot="10800000" flipH="1">
            <a:off x="10173770" y="3738092"/>
            <a:ext cx="300" cy="1981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322;p40">
            <a:extLst>
              <a:ext uri="{FF2B5EF4-FFF2-40B4-BE49-F238E27FC236}">
                <a16:creationId xmlns:a16="http://schemas.microsoft.com/office/drawing/2014/main" id="{6CC7381C-0347-714C-B8F1-789C2B94075B}"/>
              </a:ext>
            </a:extLst>
          </p:cNvPr>
          <p:cNvSpPr/>
          <p:nvPr/>
        </p:nvSpPr>
        <p:spPr>
          <a:xfrm>
            <a:off x="13802445" y="5714517"/>
            <a:ext cx="3785525" cy="1970550"/>
          </a:xfrm>
          <a:prstGeom prst="flowChartDecision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Class Counter &gt;= n</a:t>
            </a:r>
            <a:endParaRPr sz="3000"/>
          </a:p>
        </p:txBody>
      </p:sp>
      <p:sp>
        <p:nvSpPr>
          <p:cNvPr id="36" name="Google Shape;323;p40">
            <a:extLst>
              <a:ext uri="{FF2B5EF4-FFF2-40B4-BE49-F238E27FC236}">
                <a16:creationId xmlns:a16="http://schemas.microsoft.com/office/drawing/2014/main" id="{21586130-06CE-DC43-82E2-F346D7BE1F9F}"/>
              </a:ext>
            </a:extLst>
          </p:cNvPr>
          <p:cNvSpPr txBox="1"/>
          <p:nvPr/>
        </p:nvSpPr>
        <p:spPr>
          <a:xfrm>
            <a:off x="5773470" y="6669942"/>
            <a:ext cx="2966700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detections above threshold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24;p40">
            <a:extLst>
              <a:ext uri="{FF2B5EF4-FFF2-40B4-BE49-F238E27FC236}">
                <a16:creationId xmlns:a16="http://schemas.microsoft.com/office/drawing/2014/main" id="{3EA5D6B7-7AAE-284C-97B2-B5AC4D6D3F3A}"/>
              </a:ext>
            </a:extLst>
          </p:cNvPr>
          <p:cNvSpPr txBox="1"/>
          <p:nvPr/>
        </p:nvSpPr>
        <p:spPr>
          <a:xfrm>
            <a:off x="10193158" y="4351292"/>
            <a:ext cx="903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" name="Google Shape;325;p40">
            <a:extLst>
              <a:ext uri="{FF2B5EF4-FFF2-40B4-BE49-F238E27FC236}">
                <a16:creationId xmlns:a16="http://schemas.microsoft.com/office/drawing/2014/main" id="{DC66476A-BD71-2B47-A056-00F888D2579D}"/>
              </a:ext>
            </a:extLst>
          </p:cNvPr>
          <p:cNvCxnSpPr/>
          <p:nvPr/>
        </p:nvCxnSpPr>
        <p:spPr>
          <a:xfrm flipH="1">
            <a:off x="20870898" y="7506509"/>
            <a:ext cx="39419" cy="183222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327;p40">
            <a:extLst>
              <a:ext uri="{FF2B5EF4-FFF2-40B4-BE49-F238E27FC236}">
                <a16:creationId xmlns:a16="http://schemas.microsoft.com/office/drawing/2014/main" id="{102D11BC-62C7-AE48-8D73-BC1DC03235BC}"/>
              </a:ext>
            </a:extLst>
          </p:cNvPr>
          <p:cNvCxnSpPr/>
          <p:nvPr/>
        </p:nvCxnSpPr>
        <p:spPr>
          <a:xfrm rot="10800000">
            <a:off x="5479970" y="3634492"/>
            <a:ext cx="10250700" cy="38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328;p40">
            <a:extLst>
              <a:ext uri="{FF2B5EF4-FFF2-40B4-BE49-F238E27FC236}">
                <a16:creationId xmlns:a16="http://schemas.microsoft.com/office/drawing/2014/main" id="{18FF6720-1BD4-644F-912D-3C12071BC10B}"/>
              </a:ext>
            </a:extLst>
          </p:cNvPr>
          <p:cNvCxnSpPr/>
          <p:nvPr/>
        </p:nvCxnSpPr>
        <p:spPr>
          <a:xfrm>
            <a:off x="12102245" y="6683917"/>
            <a:ext cx="159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" name="Google Shape;329;p40">
            <a:extLst>
              <a:ext uri="{FF2B5EF4-FFF2-40B4-BE49-F238E27FC236}">
                <a16:creationId xmlns:a16="http://schemas.microsoft.com/office/drawing/2014/main" id="{E612AE03-1B60-7F46-8E64-39105D974714}"/>
              </a:ext>
            </a:extLst>
          </p:cNvPr>
          <p:cNvSpPr txBox="1"/>
          <p:nvPr/>
        </p:nvSpPr>
        <p:spPr>
          <a:xfrm>
            <a:off x="12366883" y="6099942"/>
            <a:ext cx="903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330;p40">
            <a:extLst>
              <a:ext uri="{FF2B5EF4-FFF2-40B4-BE49-F238E27FC236}">
                <a16:creationId xmlns:a16="http://schemas.microsoft.com/office/drawing/2014/main" id="{1B59ACFD-C6AC-B843-81A5-0EDE6E0FDED4}"/>
              </a:ext>
            </a:extLst>
          </p:cNvPr>
          <p:cNvSpPr txBox="1"/>
          <p:nvPr/>
        </p:nvSpPr>
        <p:spPr>
          <a:xfrm>
            <a:off x="15734045" y="4373042"/>
            <a:ext cx="903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331;p40">
            <a:extLst>
              <a:ext uri="{FF2B5EF4-FFF2-40B4-BE49-F238E27FC236}">
                <a16:creationId xmlns:a16="http://schemas.microsoft.com/office/drawing/2014/main" id="{64CD406B-E7A5-F449-8467-73A923151089}"/>
              </a:ext>
            </a:extLst>
          </p:cNvPr>
          <p:cNvSpPr/>
          <p:nvPr/>
        </p:nvSpPr>
        <p:spPr>
          <a:xfrm>
            <a:off x="19325119" y="5955345"/>
            <a:ext cx="3182400" cy="1511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Open Cover Process</a:t>
            </a:r>
            <a:endParaRPr sz="3000"/>
          </a:p>
        </p:txBody>
      </p:sp>
      <p:sp>
        <p:nvSpPr>
          <p:cNvPr id="44" name="Google Shape;333;p40">
            <a:extLst>
              <a:ext uri="{FF2B5EF4-FFF2-40B4-BE49-F238E27FC236}">
                <a16:creationId xmlns:a16="http://schemas.microsoft.com/office/drawing/2014/main" id="{22F83476-4205-CE41-B80F-6D2DC0533672}"/>
              </a:ext>
            </a:extLst>
          </p:cNvPr>
          <p:cNvSpPr txBox="1"/>
          <p:nvPr/>
        </p:nvSpPr>
        <p:spPr>
          <a:xfrm>
            <a:off x="19107083" y="9415577"/>
            <a:ext cx="2285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To serial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" name="Google Shape;334;p40">
            <a:extLst>
              <a:ext uri="{FF2B5EF4-FFF2-40B4-BE49-F238E27FC236}">
                <a16:creationId xmlns:a16="http://schemas.microsoft.com/office/drawing/2014/main" id="{BC76D028-A6C1-1446-9B8E-0571B7E402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5708" y="9356069"/>
            <a:ext cx="1594200" cy="76520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335;p40">
            <a:extLst>
              <a:ext uri="{FF2B5EF4-FFF2-40B4-BE49-F238E27FC236}">
                <a16:creationId xmlns:a16="http://schemas.microsoft.com/office/drawing/2014/main" id="{2D3D3937-CAD7-ED45-943B-4E770F188E21}"/>
              </a:ext>
            </a:extLst>
          </p:cNvPr>
          <p:cNvSpPr txBox="1"/>
          <p:nvPr/>
        </p:nvSpPr>
        <p:spPr>
          <a:xfrm>
            <a:off x="18916568" y="7927623"/>
            <a:ext cx="2088599" cy="65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Helvetica Neue"/>
                <a:ea typeface="Helvetica Neue"/>
                <a:cs typeface="Helvetica Neue"/>
                <a:sym typeface="Helvetica Neue"/>
              </a:rPr>
              <a:t>command</a:t>
            </a:r>
            <a:endParaRPr sz="3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" name="Google Shape;336;p40">
            <a:extLst>
              <a:ext uri="{FF2B5EF4-FFF2-40B4-BE49-F238E27FC236}">
                <a16:creationId xmlns:a16="http://schemas.microsoft.com/office/drawing/2014/main" id="{05274EEC-D943-3A4E-8215-775B2869ADC4}"/>
              </a:ext>
            </a:extLst>
          </p:cNvPr>
          <p:cNvCxnSpPr/>
          <p:nvPr/>
        </p:nvCxnSpPr>
        <p:spPr>
          <a:xfrm>
            <a:off x="15678820" y="3646967"/>
            <a:ext cx="16200" cy="2067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337;p40">
            <a:extLst>
              <a:ext uri="{FF2B5EF4-FFF2-40B4-BE49-F238E27FC236}">
                <a16:creationId xmlns:a16="http://schemas.microsoft.com/office/drawing/2014/main" id="{5096B77E-A686-5A46-A2C4-2632E402C919}"/>
              </a:ext>
            </a:extLst>
          </p:cNvPr>
          <p:cNvSpPr txBox="1"/>
          <p:nvPr/>
        </p:nvSpPr>
        <p:spPr>
          <a:xfrm>
            <a:off x="3812814" y="8550035"/>
            <a:ext cx="13973100" cy="355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</a:t>
            </a:r>
            <a:r>
              <a:rPr lang="en-US" sz="3000" dirty="0" err="1">
                <a:solidFill>
                  <a:srgbClr val="1A1A1A"/>
                </a:solidFill>
              </a:rPr>
              <a:t>class_id</a:t>
            </a:r>
            <a:r>
              <a:rPr lang="en-US" sz="3000" dirty="0">
                <a:solidFill>
                  <a:srgbClr val="1A1A1A"/>
                </a:solidFill>
              </a:rPr>
              <a:t>', default=1, help='負責的類別 (0/1/2/3)')</a:t>
            </a:r>
            <a:endParaRPr sz="3000" dirty="0">
              <a:solidFill>
                <a:srgbClr val="1A1A1A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('--threshold', default=0.55, help='物件認許值 (0-1)') </a:t>
            </a: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</a:t>
            </a:r>
            <a:r>
              <a:rPr lang="en-US" sz="3000" dirty="0" err="1">
                <a:solidFill>
                  <a:srgbClr val="1A1A1A"/>
                </a:solidFill>
              </a:rPr>
              <a:t>open_time</a:t>
            </a:r>
            <a:r>
              <a:rPr lang="en-US" sz="3000" dirty="0">
                <a:solidFill>
                  <a:srgbClr val="1A1A1A"/>
                </a:solidFill>
              </a:rPr>
              <a:t>', default=3, help='回收桶開啟時間 (sec)') </a:t>
            </a: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</a:t>
            </a:r>
            <a:r>
              <a:rPr lang="en-US" sz="3000" dirty="0" err="1">
                <a:solidFill>
                  <a:srgbClr val="1A1A1A"/>
                </a:solidFill>
              </a:rPr>
              <a:t>detect_times</a:t>
            </a:r>
            <a:r>
              <a:rPr lang="en-US" sz="3000" dirty="0">
                <a:solidFill>
                  <a:srgbClr val="1A1A1A"/>
                </a:solidFill>
              </a:rPr>
              <a:t>', default=5, help=' 物件被連續辨識到次數') </a:t>
            </a: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</a:t>
            </a:r>
            <a:r>
              <a:rPr lang="en-US" sz="3000" dirty="0" err="1">
                <a:solidFill>
                  <a:srgbClr val="1A1A1A"/>
                </a:solidFill>
              </a:rPr>
              <a:t>human_flag</a:t>
            </a:r>
            <a:r>
              <a:rPr lang="en-US" sz="3000" dirty="0">
                <a:solidFill>
                  <a:srgbClr val="1A1A1A"/>
                </a:solidFill>
              </a:rPr>
              <a:t>', default=True, help='是否必須有人出現')</a:t>
            </a:r>
            <a:endParaRPr sz="3000" dirty="0">
              <a:solidFill>
                <a:srgbClr val="1A1A1A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 err="1">
                <a:solidFill>
                  <a:srgbClr val="1A1A1A"/>
                </a:solidFill>
              </a:rPr>
              <a:t>parser.add_argument</a:t>
            </a:r>
            <a:r>
              <a:rPr lang="en-US" sz="3000" dirty="0">
                <a:solidFill>
                  <a:srgbClr val="1A1A1A"/>
                </a:solidFill>
              </a:rPr>
              <a:t>('--</a:t>
            </a:r>
            <a:r>
              <a:rPr lang="en-US" sz="3000" dirty="0" err="1">
                <a:solidFill>
                  <a:srgbClr val="1A1A1A"/>
                </a:solidFill>
              </a:rPr>
              <a:t>weight_file</a:t>
            </a:r>
            <a:r>
              <a:rPr lang="en-US" sz="3000" dirty="0">
                <a:solidFill>
                  <a:srgbClr val="1A1A1A"/>
                </a:solidFill>
              </a:rPr>
              <a:t>', default='./model/trained_stage_1_0116a.h5')</a:t>
            </a:r>
            <a:endParaRPr sz="3000" dirty="0">
              <a:solidFill>
                <a:srgbClr val="1A1A1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" name="Google Shape;328;p40">
            <a:extLst>
              <a:ext uri="{FF2B5EF4-FFF2-40B4-BE49-F238E27FC236}">
                <a16:creationId xmlns:a16="http://schemas.microsoft.com/office/drawing/2014/main" id="{3729FF19-EB19-104C-95F3-2963A9F3B7BC}"/>
              </a:ext>
            </a:extLst>
          </p:cNvPr>
          <p:cNvCxnSpPr/>
          <p:nvPr/>
        </p:nvCxnSpPr>
        <p:spPr>
          <a:xfrm>
            <a:off x="17616867" y="6695206"/>
            <a:ext cx="159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" name="Google Shape;329;p40">
            <a:extLst>
              <a:ext uri="{FF2B5EF4-FFF2-40B4-BE49-F238E27FC236}">
                <a16:creationId xmlns:a16="http://schemas.microsoft.com/office/drawing/2014/main" id="{D4508874-7334-4C44-8CE0-130E9CC9E509}"/>
              </a:ext>
            </a:extLst>
          </p:cNvPr>
          <p:cNvSpPr txBox="1"/>
          <p:nvPr/>
        </p:nvSpPr>
        <p:spPr>
          <a:xfrm>
            <a:off x="17881505" y="6111231"/>
            <a:ext cx="903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309;p39">
            <a:extLst>
              <a:ext uri="{FF2B5EF4-FFF2-40B4-BE49-F238E27FC236}">
                <a16:creationId xmlns:a16="http://schemas.microsoft.com/office/drawing/2014/main" id="{935DB2FF-F7F5-4F4C-8BE9-78B8FFEEC5A0}"/>
              </a:ext>
            </a:extLst>
          </p:cNvPr>
          <p:cNvSpPr txBox="1">
            <a:spLocks/>
          </p:cNvSpPr>
          <p:nvPr/>
        </p:nvSpPr>
        <p:spPr>
          <a:xfrm>
            <a:off x="17550567" y="1792193"/>
            <a:ext cx="5524330" cy="3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 b="1" u="sng" dirty="0"/>
              <a:t>Yolo v2</a:t>
            </a:r>
          </a:p>
          <a:p>
            <a:r>
              <a:rPr lang="en" sz="3600" dirty="0"/>
              <a:t>   Batch size: 30</a:t>
            </a:r>
          </a:p>
          <a:p>
            <a:r>
              <a:rPr lang="en" sz="3600" dirty="0"/>
              <a:t>   Epoch: 40</a:t>
            </a:r>
          </a:p>
          <a:p>
            <a:r>
              <a:rPr lang="en" sz="3600" dirty="0"/>
              <a:t>   Validation loss: ~68.87</a:t>
            </a:r>
          </a:p>
          <a:p>
            <a:r>
              <a:rPr lang="en" sz="3600" dirty="0"/>
              <a:t>   Input size: 416 x 416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3"/>
    </mc:Choice>
    <mc:Fallback xmlns="">
      <p:transition spd="slow" advTm="14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Hookup</a:t>
            </a:r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000" y="4373981"/>
            <a:ext cx="4876800" cy="48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1"/>
          <p:cNvCxnSpPr/>
          <p:nvPr/>
        </p:nvCxnSpPr>
        <p:spPr>
          <a:xfrm>
            <a:off x="3124050" y="4259881"/>
            <a:ext cx="414900" cy="1114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41"/>
          <p:cNvSpPr txBox="1"/>
          <p:nvPr/>
        </p:nvSpPr>
        <p:spPr>
          <a:xfrm>
            <a:off x="2255400" y="3585881"/>
            <a:ext cx="21522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webcam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5716875" y="7786131"/>
            <a:ext cx="2152025" cy="2333525"/>
          </a:xfrm>
          <a:custGeom>
            <a:avLst/>
            <a:gdLst/>
            <a:ahLst/>
            <a:cxnLst/>
            <a:rect l="l" t="t" r="r" b="b"/>
            <a:pathLst>
              <a:path w="86081" h="93341" extrusionOk="0">
                <a:moveTo>
                  <a:pt x="0" y="0"/>
                </a:moveTo>
                <a:cubicBezTo>
                  <a:pt x="12100" y="4667"/>
                  <a:pt x="67932" y="15038"/>
                  <a:pt x="72599" y="28002"/>
                </a:cubicBezTo>
                <a:cubicBezTo>
                  <a:pt x="77266" y="40966"/>
                  <a:pt x="25755" y="66894"/>
                  <a:pt x="28002" y="77784"/>
                </a:cubicBezTo>
                <a:cubicBezTo>
                  <a:pt x="30249" y="88674"/>
                  <a:pt x="76401" y="90748"/>
                  <a:pt x="86081" y="93341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7" name="Google Shape;347;p41"/>
          <p:cNvSpPr txBox="1"/>
          <p:nvPr/>
        </p:nvSpPr>
        <p:spPr>
          <a:xfrm rot="1257088">
            <a:off x="6435883" y="7565384"/>
            <a:ext cx="1348241" cy="65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USB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7675" y="2666581"/>
            <a:ext cx="4299101" cy="28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7675" y="6111856"/>
            <a:ext cx="4299101" cy="28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7675" y="9589406"/>
            <a:ext cx="4299101" cy="284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/>
        </p:nvSpPr>
        <p:spPr>
          <a:xfrm>
            <a:off x="21205725" y="3405619"/>
            <a:ext cx="21522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lid for bottle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21205725" y="6850881"/>
            <a:ext cx="23112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lid for metal can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21126225" y="10497031"/>
            <a:ext cx="23112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lid for paper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11409975" y="4870506"/>
            <a:ext cx="4874500" cy="4978200"/>
          </a:xfrm>
          <a:custGeom>
            <a:avLst/>
            <a:gdLst/>
            <a:ahLst/>
            <a:cxnLst/>
            <a:rect l="l" t="t" r="r" b="b"/>
            <a:pathLst>
              <a:path w="194980" h="199128" extrusionOk="0">
                <a:moveTo>
                  <a:pt x="194980" y="0"/>
                </a:moveTo>
                <a:cubicBezTo>
                  <a:pt x="179423" y="11063"/>
                  <a:pt x="120999" y="39929"/>
                  <a:pt x="101639" y="66376"/>
                </a:cubicBezTo>
                <a:cubicBezTo>
                  <a:pt x="82279" y="92823"/>
                  <a:pt x="95762" y="136555"/>
                  <a:pt x="78822" y="158680"/>
                </a:cubicBezTo>
                <a:cubicBezTo>
                  <a:pt x="61882" y="180805"/>
                  <a:pt x="13137" y="192387"/>
                  <a:pt x="0" y="199128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5" name="Google Shape;355;p41"/>
          <p:cNvSpPr/>
          <p:nvPr/>
        </p:nvSpPr>
        <p:spPr>
          <a:xfrm>
            <a:off x="11460250" y="8318931"/>
            <a:ext cx="4874500" cy="1685350"/>
          </a:xfrm>
          <a:custGeom>
            <a:avLst/>
            <a:gdLst/>
            <a:ahLst/>
            <a:cxnLst/>
            <a:rect l="l" t="t" r="r" b="b"/>
            <a:pathLst>
              <a:path w="194980" h="67414" extrusionOk="0">
                <a:moveTo>
                  <a:pt x="194980" y="0"/>
                </a:moveTo>
                <a:cubicBezTo>
                  <a:pt x="183226" y="4322"/>
                  <a:pt x="143296" y="17113"/>
                  <a:pt x="124455" y="25929"/>
                </a:cubicBezTo>
                <a:cubicBezTo>
                  <a:pt x="105614" y="34745"/>
                  <a:pt x="102676" y="45980"/>
                  <a:pt x="81933" y="52894"/>
                </a:cubicBezTo>
                <a:cubicBezTo>
                  <a:pt x="61191" y="59808"/>
                  <a:pt x="13656" y="64994"/>
                  <a:pt x="0" y="67414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56" name="Google Shape;3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5950" y="279003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52150" y="6304019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52150" y="9719381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/>
          <p:nvPr/>
        </p:nvSpPr>
        <p:spPr>
          <a:xfrm>
            <a:off x="16801450" y="3755581"/>
            <a:ext cx="1053125" cy="933425"/>
          </a:xfrm>
          <a:custGeom>
            <a:avLst/>
            <a:gdLst/>
            <a:ahLst/>
            <a:cxnLst/>
            <a:rect l="l" t="t" r="r" b="b"/>
            <a:pathLst>
              <a:path w="42125" h="37337" extrusionOk="0">
                <a:moveTo>
                  <a:pt x="23854" y="0"/>
                </a:moveTo>
                <a:cubicBezTo>
                  <a:pt x="26793" y="3284"/>
                  <a:pt x="45461" y="13483"/>
                  <a:pt x="41485" y="19706"/>
                </a:cubicBezTo>
                <a:cubicBezTo>
                  <a:pt x="37509" y="25929"/>
                  <a:pt x="6914" y="34399"/>
                  <a:pt x="0" y="37337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0" name="Google Shape;360;p41"/>
          <p:cNvSpPr/>
          <p:nvPr/>
        </p:nvSpPr>
        <p:spPr>
          <a:xfrm>
            <a:off x="15045841" y="3833381"/>
            <a:ext cx="1262975" cy="959325"/>
          </a:xfrm>
          <a:custGeom>
            <a:avLst/>
            <a:gdLst/>
            <a:ahLst/>
            <a:cxnLst/>
            <a:rect l="l" t="t" r="r" b="b"/>
            <a:pathLst>
              <a:path w="50519" h="38373" extrusionOk="0">
                <a:moveTo>
                  <a:pt x="22516" y="0"/>
                </a:moveTo>
                <a:cubicBezTo>
                  <a:pt x="18886" y="3457"/>
                  <a:pt x="-3930" y="14347"/>
                  <a:pt x="737" y="20742"/>
                </a:cubicBezTo>
                <a:cubicBezTo>
                  <a:pt x="5404" y="27138"/>
                  <a:pt x="42222" y="35435"/>
                  <a:pt x="50519" y="38373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Google Shape;361;p41"/>
          <p:cNvSpPr/>
          <p:nvPr/>
        </p:nvSpPr>
        <p:spPr>
          <a:xfrm>
            <a:off x="16744825" y="7248656"/>
            <a:ext cx="1053125" cy="933425"/>
          </a:xfrm>
          <a:custGeom>
            <a:avLst/>
            <a:gdLst/>
            <a:ahLst/>
            <a:cxnLst/>
            <a:rect l="l" t="t" r="r" b="b"/>
            <a:pathLst>
              <a:path w="42125" h="37337" extrusionOk="0">
                <a:moveTo>
                  <a:pt x="23854" y="0"/>
                </a:moveTo>
                <a:cubicBezTo>
                  <a:pt x="26793" y="3284"/>
                  <a:pt x="45461" y="13483"/>
                  <a:pt x="41485" y="19706"/>
                </a:cubicBezTo>
                <a:cubicBezTo>
                  <a:pt x="37509" y="25929"/>
                  <a:pt x="6914" y="34399"/>
                  <a:pt x="0" y="37337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2" name="Google Shape;362;p41"/>
          <p:cNvSpPr/>
          <p:nvPr/>
        </p:nvSpPr>
        <p:spPr>
          <a:xfrm>
            <a:off x="14989216" y="7326456"/>
            <a:ext cx="1262975" cy="959325"/>
          </a:xfrm>
          <a:custGeom>
            <a:avLst/>
            <a:gdLst/>
            <a:ahLst/>
            <a:cxnLst/>
            <a:rect l="l" t="t" r="r" b="b"/>
            <a:pathLst>
              <a:path w="50519" h="38373" extrusionOk="0">
                <a:moveTo>
                  <a:pt x="22516" y="0"/>
                </a:moveTo>
                <a:cubicBezTo>
                  <a:pt x="18886" y="3457"/>
                  <a:pt x="-3930" y="14347"/>
                  <a:pt x="737" y="20742"/>
                </a:cubicBezTo>
                <a:cubicBezTo>
                  <a:pt x="5404" y="27138"/>
                  <a:pt x="42222" y="35435"/>
                  <a:pt x="50519" y="38373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3" name="Google Shape;363;p41"/>
          <p:cNvSpPr/>
          <p:nvPr/>
        </p:nvSpPr>
        <p:spPr>
          <a:xfrm>
            <a:off x="16744825" y="10677656"/>
            <a:ext cx="1053125" cy="933425"/>
          </a:xfrm>
          <a:custGeom>
            <a:avLst/>
            <a:gdLst/>
            <a:ahLst/>
            <a:cxnLst/>
            <a:rect l="l" t="t" r="r" b="b"/>
            <a:pathLst>
              <a:path w="42125" h="37337" extrusionOk="0">
                <a:moveTo>
                  <a:pt x="23854" y="0"/>
                </a:moveTo>
                <a:cubicBezTo>
                  <a:pt x="26793" y="3284"/>
                  <a:pt x="45461" y="13483"/>
                  <a:pt x="41485" y="19706"/>
                </a:cubicBezTo>
                <a:cubicBezTo>
                  <a:pt x="37509" y="25929"/>
                  <a:pt x="6914" y="34399"/>
                  <a:pt x="0" y="37337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Google Shape;364;p41"/>
          <p:cNvSpPr/>
          <p:nvPr/>
        </p:nvSpPr>
        <p:spPr>
          <a:xfrm>
            <a:off x="14989216" y="10755456"/>
            <a:ext cx="1262975" cy="959325"/>
          </a:xfrm>
          <a:custGeom>
            <a:avLst/>
            <a:gdLst/>
            <a:ahLst/>
            <a:cxnLst/>
            <a:rect l="l" t="t" r="r" b="b"/>
            <a:pathLst>
              <a:path w="50519" h="38373" extrusionOk="0">
                <a:moveTo>
                  <a:pt x="22516" y="0"/>
                </a:moveTo>
                <a:cubicBezTo>
                  <a:pt x="18886" y="3457"/>
                  <a:pt x="-3930" y="14347"/>
                  <a:pt x="737" y="20742"/>
                </a:cubicBezTo>
                <a:cubicBezTo>
                  <a:pt x="5404" y="27138"/>
                  <a:pt x="42222" y="35435"/>
                  <a:pt x="50519" y="38373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Google Shape;365;p41"/>
          <p:cNvSpPr/>
          <p:nvPr/>
        </p:nvSpPr>
        <p:spPr>
          <a:xfrm>
            <a:off x="11434325" y="10082056"/>
            <a:ext cx="4900425" cy="1669800"/>
          </a:xfrm>
          <a:custGeom>
            <a:avLst/>
            <a:gdLst/>
            <a:ahLst/>
            <a:cxnLst/>
            <a:rect l="l" t="t" r="r" b="b"/>
            <a:pathLst>
              <a:path w="196017" h="66792" extrusionOk="0">
                <a:moveTo>
                  <a:pt x="196017" y="65339"/>
                </a:moveTo>
                <a:cubicBezTo>
                  <a:pt x="187374" y="65166"/>
                  <a:pt x="161964" y="69142"/>
                  <a:pt x="144160" y="64302"/>
                </a:cubicBezTo>
                <a:cubicBezTo>
                  <a:pt x="126356" y="59462"/>
                  <a:pt x="105096" y="44251"/>
                  <a:pt x="89193" y="36300"/>
                </a:cubicBezTo>
                <a:cubicBezTo>
                  <a:pt x="73291" y="28349"/>
                  <a:pt x="63611" y="22644"/>
                  <a:pt x="48745" y="16594"/>
                </a:cubicBezTo>
                <a:cubicBezTo>
                  <a:pt x="33880" y="10544"/>
                  <a:pt x="8124" y="2766"/>
                  <a:pt x="0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Google Shape;366;p41"/>
          <p:cNvSpPr txBox="1"/>
          <p:nvPr/>
        </p:nvSpPr>
        <p:spPr>
          <a:xfrm>
            <a:off x="8097450" y="10617194"/>
            <a:ext cx="29268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(Ti MSP432)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41"/>
          <p:cNvSpPr/>
          <p:nvPr/>
        </p:nvSpPr>
        <p:spPr>
          <a:xfrm>
            <a:off x="7700675" y="9380431"/>
            <a:ext cx="3729300" cy="11928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Microcontroller</a:t>
            </a:r>
            <a:endParaRPr sz="3600"/>
          </a:p>
        </p:txBody>
      </p:sp>
      <p:sp>
        <p:nvSpPr>
          <p:cNvPr id="28" name="Google Shape;309;p39">
            <a:extLst>
              <a:ext uri="{FF2B5EF4-FFF2-40B4-BE49-F238E27FC236}">
                <a16:creationId xmlns:a16="http://schemas.microsoft.com/office/drawing/2014/main" id="{96DAECBA-DA5B-FD47-A4F3-775FEEC534BC}"/>
              </a:ext>
            </a:extLst>
          </p:cNvPr>
          <p:cNvSpPr txBox="1">
            <a:spLocks/>
          </p:cNvSpPr>
          <p:nvPr/>
        </p:nvSpPr>
        <p:spPr>
          <a:xfrm>
            <a:off x="7020405" y="3622466"/>
            <a:ext cx="6317714" cy="171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/>
              <a:t>＊GPU: Nvidia 1050Ti 2G</a:t>
            </a:r>
          </a:p>
          <a:p>
            <a:r>
              <a:rPr lang="en" sz="4000" dirty="0"/>
              <a:t>＊FPS: ~14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"/>
    </mc:Choice>
    <mc:Fallback xmlns="">
      <p:transition spd="slow" advTm="9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218304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Performance                          </a:t>
            </a:r>
            <a:r>
              <a:rPr lang="en-US" sz="3600"/>
              <a:t>https://github.com/Cartucho/mAP</a:t>
            </a:r>
            <a:endParaRPr sz="3600"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1"/>
          </p:nvPr>
        </p:nvSpPr>
        <p:spPr>
          <a:xfrm>
            <a:off x="1361125" y="2118225"/>
            <a:ext cx="15608700" cy="939300"/>
          </a:xfrm>
          <a:prstGeom prst="rect">
            <a:avLst/>
          </a:prstGeom>
        </p:spPr>
        <p:txBody>
          <a:bodyPr spcFirstLastPara="1" vert="horz" wrap="square" lIns="71400" tIns="72000" rIns="71400" bIns="714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TW" dirty="0"/>
              <a:t>Mean Average Precision </a:t>
            </a:r>
            <a:r>
              <a:rPr lang="en-US" dirty="0"/>
              <a:t>：</a:t>
            </a:r>
            <a:r>
              <a:rPr lang="en-US" dirty="0" err="1"/>
              <a:t>mAP</a:t>
            </a:r>
            <a:endParaRPr dirty="0"/>
          </a:p>
        </p:txBody>
      </p:sp>
      <p:graphicFrame>
        <p:nvGraphicFramePr>
          <p:cNvPr id="374" name="Google Shape;374;p42"/>
          <p:cNvGraphicFramePr/>
          <p:nvPr>
            <p:extLst>
              <p:ext uri="{D42A27DB-BD31-4B8C-83A1-F6EECF244321}">
                <p14:modId xmlns:p14="http://schemas.microsoft.com/office/powerpoint/2010/main" val="4039105378"/>
              </p:ext>
            </p:extLst>
          </p:nvPr>
        </p:nvGraphicFramePr>
        <p:xfrm>
          <a:off x="3801925" y="4061000"/>
          <a:ext cx="15850952" cy="6618875"/>
        </p:xfrm>
        <a:graphic>
          <a:graphicData uri="http://schemas.openxmlformats.org/drawingml/2006/table">
            <a:tbl>
              <a:tblPr>
                <a:noFill/>
                <a:tableStyleId>{4C63144A-ADC2-4952-B690-57737DE84C9D}</a:tableStyleId>
              </a:tblPr>
              <a:tblGrid>
                <a:gridCol w="3962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557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0" dirty="0"/>
                        <a:t>Test data</a:t>
                      </a:r>
                      <a:endParaRPr sz="6000" dirty="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Class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Close Shot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Long Shot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Total</a:t>
                      </a:r>
                      <a:endParaRPr sz="4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5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Person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0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70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70</a:t>
                      </a:r>
                      <a:endParaRPr sz="4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9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Bottle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98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119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217</a:t>
                      </a:r>
                      <a:endParaRPr sz="4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Metal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144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221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335</a:t>
                      </a:r>
                      <a:endParaRPr sz="4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5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/>
                        <a:t>Paper</a:t>
                      </a:r>
                      <a:endParaRPr sz="4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146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186</a:t>
                      </a:r>
                      <a:endParaRPr sz="4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dirty="0"/>
                        <a:t>332</a:t>
                      </a:r>
                      <a:endParaRPr sz="4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5" name="Google Shape;375;p42"/>
          <p:cNvSpPr txBox="1"/>
          <p:nvPr/>
        </p:nvSpPr>
        <p:spPr>
          <a:xfrm>
            <a:off x="14450277" y="10679875"/>
            <a:ext cx="5202600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＊</a:t>
            </a:r>
            <a:r>
              <a:rPr lang="en-US" sz="3600" dirty="0" err="1"/>
              <a:t>IoU</a:t>
            </a:r>
            <a:r>
              <a:rPr lang="en-US" sz="3600" dirty="0"/>
              <a:t> </a:t>
            </a:r>
            <a:r>
              <a:rPr lang="en-US" sz="3600" dirty="0" err="1"/>
              <a:t>threshhold</a:t>
            </a:r>
            <a:r>
              <a:rPr lang="en-US" sz="3600" dirty="0"/>
              <a:t>: 0.5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＊score threshold: 0.6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"/>
    </mc:Choice>
    <mc:Fallback xmlns="">
      <p:transition spd="slow" advTm="9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4675" y="2516685"/>
            <a:ext cx="11765200" cy="784343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8700" cy="1511100"/>
          </a:xfrm>
          <a:prstGeom prst="rect">
            <a:avLst/>
          </a:prstGeom>
        </p:spPr>
        <p:txBody>
          <a:bodyPr spcFirstLastPara="1" wrap="square" lIns="71400" tIns="71400" rIns="71400" bIns="7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Performance - Overall</a:t>
            </a:r>
            <a:endParaRPr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75" y="3028315"/>
            <a:ext cx="11154501" cy="7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3"/>
          <p:cNvSpPr txBox="1"/>
          <p:nvPr/>
        </p:nvSpPr>
        <p:spPr>
          <a:xfrm>
            <a:off x="3108961" y="11117902"/>
            <a:ext cx="9475889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＊YODO </a:t>
            </a:r>
            <a:r>
              <a:rPr lang="en-US" sz="3600" dirty="0" err="1"/>
              <a:t>mAP</a:t>
            </a:r>
            <a:r>
              <a:rPr lang="en-US" sz="3600" dirty="0"/>
              <a:t>: 32.4%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＊</a:t>
            </a:r>
            <a:r>
              <a:rPr lang="en-US" altLang="zh-TW" sz="3600" dirty="0"/>
              <a:t>YOLOv2 </a:t>
            </a:r>
            <a:r>
              <a:rPr lang="en-US" altLang="zh-TW" sz="3600" dirty="0" err="1"/>
              <a:t>mAP</a:t>
            </a:r>
            <a:r>
              <a:rPr lang="en-US" altLang="zh-TW" sz="3600" dirty="0"/>
              <a:t>: 48.1% ( Training on COCO)</a:t>
            </a:r>
            <a:endParaRPr sz="3600" dirty="0"/>
          </a:p>
        </p:txBody>
      </p:sp>
      <p:sp>
        <p:nvSpPr>
          <p:cNvPr id="9" name="Google Shape;373;p42">
            <a:extLst>
              <a:ext uri="{FF2B5EF4-FFF2-40B4-BE49-F238E27FC236}">
                <a16:creationId xmlns:a16="http://schemas.microsoft.com/office/drawing/2014/main" id="{9B82C7C1-5402-BC41-8E95-8A77B554BE78}"/>
              </a:ext>
            </a:extLst>
          </p:cNvPr>
          <p:cNvSpPr txBox="1">
            <a:spLocks/>
          </p:cNvSpPr>
          <p:nvPr/>
        </p:nvSpPr>
        <p:spPr>
          <a:xfrm>
            <a:off x="1361125" y="2118225"/>
            <a:ext cx="15608700" cy="93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1400" tIns="72000" rIns="71400" bIns="7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50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Char char="•"/>
              <a:defRPr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spcBef>
                <a:spcPts val="0"/>
              </a:spcBef>
              <a:buFont typeface="Helvetica Neue"/>
              <a:buNone/>
            </a:pPr>
            <a:r>
              <a:rPr lang="en-US" altLang="zh-TW"/>
              <a:t>Mean Average Precision </a:t>
            </a:r>
            <a:r>
              <a:rPr lang="en-US"/>
              <a:t>：mAP</a:t>
            </a:r>
            <a:endParaRPr lang="en-US" dirty="0"/>
          </a:p>
        </p:txBody>
      </p:sp>
      <p:pic>
        <p:nvPicPr>
          <p:cNvPr id="3" name="圖片 2" descr="一張含有 時鐘, 物件, 室外 的圖片&#10;&#10;&#10;&#10;自動產生的描述">
            <a:extLst>
              <a:ext uri="{FF2B5EF4-FFF2-40B4-BE49-F238E27FC236}">
                <a16:creationId xmlns:a16="http://schemas.microsoft.com/office/drawing/2014/main" id="{D8E55BCA-2C42-D24C-B110-EA446DAB8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9354" y="10602844"/>
            <a:ext cx="11409294" cy="2426411"/>
          </a:xfrm>
          <a:prstGeom prst="rect">
            <a:avLst/>
          </a:prstGeom>
        </p:spPr>
      </p:pic>
      <p:sp>
        <p:nvSpPr>
          <p:cNvPr id="4" name="框架 3">
            <a:extLst>
              <a:ext uri="{FF2B5EF4-FFF2-40B4-BE49-F238E27FC236}">
                <a16:creationId xmlns:a16="http://schemas.microsoft.com/office/drawing/2014/main" id="{143968DA-D759-C94E-B27F-4F6F4E8108AB}"/>
              </a:ext>
            </a:extLst>
          </p:cNvPr>
          <p:cNvSpPr/>
          <p:nvPr/>
        </p:nvSpPr>
        <p:spPr>
          <a:xfrm>
            <a:off x="12637102" y="11939452"/>
            <a:ext cx="9334625" cy="57476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"/>
    </mc:Choice>
    <mc:Fallback xmlns="">
      <p:transition spd="slow" advTm="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3448</TotalTime>
  <Words>1701</Words>
  <Application>Microsoft Macintosh PowerPoint</Application>
  <PresentationFormat>自訂</PresentationFormat>
  <Paragraphs>163</Paragraphs>
  <Slides>14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Arial</vt:lpstr>
      <vt:lpstr>Courier New</vt:lpstr>
      <vt:lpstr>Helvetica Neue Light</vt:lpstr>
      <vt:lpstr>Helvetica Neue</vt:lpstr>
      <vt:lpstr>Microsoft JhengHei</vt:lpstr>
      <vt:lpstr>White</vt:lpstr>
      <vt:lpstr>PowerPoint 簡報</vt:lpstr>
      <vt:lpstr>Concept</vt:lpstr>
      <vt:lpstr>Goal</vt:lpstr>
      <vt:lpstr>Data</vt:lpstr>
      <vt:lpstr>OpenLabeling Tool</vt:lpstr>
      <vt:lpstr>Detection Software</vt:lpstr>
      <vt:lpstr>Hardware Hookup</vt:lpstr>
      <vt:lpstr>Training Performance                          https://github.com/Cartucho/mAP</vt:lpstr>
      <vt:lpstr>Training Performance - Overall</vt:lpstr>
      <vt:lpstr>Training Performance - Overall</vt:lpstr>
      <vt:lpstr>Training Performance - Summary</vt:lpstr>
      <vt:lpstr>Demo time (live demo &amp; video)</vt:lpstr>
      <vt:lpstr>Future Prospects</vt:lpstr>
      <vt:lpstr>Thank you for your attention!!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Lyndon Lin</cp:lastModifiedBy>
  <cp:revision>85</cp:revision>
  <dcterms:modified xsi:type="dcterms:W3CDTF">2019-01-31T03:01:28Z</dcterms:modified>
</cp:coreProperties>
</file>